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handoutMasterIdLst>
    <p:handoutMasterId r:id="rId20"/>
  </p:handoutMasterIdLst>
  <p:sldIdLst>
    <p:sldId id="257" r:id="rId6"/>
    <p:sldId id="258" r:id="rId7"/>
    <p:sldId id="857" r:id="rId8"/>
    <p:sldId id="864" r:id="rId9"/>
    <p:sldId id="863" r:id="rId10"/>
    <p:sldId id="302" r:id="rId11"/>
    <p:sldId id="861" r:id="rId12"/>
    <p:sldId id="860" r:id="rId13"/>
    <p:sldId id="308" r:id="rId14"/>
    <p:sldId id="865" r:id="rId15"/>
    <p:sldId id="293" r:id="rId16"/>
    <p:sldId id="306" r:id="rId17"/>
    <p:sldId id="858" r:id="rId18"/>
    <p:sldId id="264" r:id="rId19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900"/>
    <a:srgbClr val="E66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2" autoAdjust="0"/>
    <p:restoredTop sz="94660"/>
  </p:normalViewPr>
  <p:slideViewPr>
    <p:cSldViewPr>
      <p:cViewPr varScale="1">
        <p:scale>
          <a:sx n="95" d="100"/>
          <a:sy n="95" d="100"/>
        </p:scale>
        <p:origin x="60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30D7F-EBDE-4CD5-92B8-14EC8B07E46C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197E8-69F5-459C-875F-A6A829FED8E0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Espaço Reservado para Cabeçalho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973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6335-AD64-4836-B910-5DA26B9FE9C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82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6335-AD64-4836-B910-5DA26B9FE9C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57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6335-AD64-4836-B910-5DA26B9FE9C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707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6335-AD64-4836-B910-5DA26B9FE9C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9002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6335-AD64-4836-B910-5DA26B9FE9C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5790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6335-AD64-4836-B910-5DA26B9FE9C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812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6335-AD64-4836-B910-5DA26B9FE9C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953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6335-AD64-4836-B910-5DA26B9FE9C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9932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6335-AD64-4836-B910-5DA26B9FE9C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4358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6335-AD64-4836-B910-5DA26B9FE9C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6847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6335-AD64-4836-B910-5DA26B9FE9C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04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6335-AD64-4836-B910-5DA26B9FE9C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010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6335-AD64-4836-B910-5DA26B9FE9C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564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6335-AD64-4836-B910-5DA26B9FE9C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d:\Rejane\Imagens R\Logos\Copel\logo-holding(4)\logo-estado_cinz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761" y="1081914"/>
            <a:ext cx="1222574" cy="53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337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6335-AD64-4836-B910-5DA26B9FE9C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3742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6335-AD64-4836-B910-5DA26B9FE9C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066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6335-AD64-4836-B910-5DA26B9FE9C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749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6335-AD64-4836-B910-5DA26B9FE9C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7149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6335-AD64-4836-B910-5DA26B9FE9C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855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6335-AD64-4836-B910-5DA26B9FE9C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118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6335-AD64-4836-B910-5DA26B9FE9C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996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6335-AD64-4836-B910-5DA26B9FE9C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86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6335-AD64-4836-B910-5DA26B9FE9C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163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6335-AD64-4836-B910-5DA26B9FE9C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8274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6335-AD64-4836-B910-5DA26B9FE9C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2483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6335-AD64-4836-B910-5DA26B9FE9C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0018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6335-AD64-4836-B910-5DA26B9FE9C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2362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F0D8-2B3C-4808-BD60-378104D00AD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8869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F0D8-2B3C-4808-BD60-378104D00AD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734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F0D8-2B3C-4808-BD60-378104D00AD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07400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F0D8-2B3C-4808-BD60-378104D00AD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58222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F0D8-2B3C-4808-BD60-378104D00AD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8227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F0D8-2B3C-4808-BD60-378104D00AD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99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6335-AD64-4836-B910-5DA26B9FE9C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5227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F0D8-2B3C-4808-BD60-378104D00AD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18704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F0D8-2B3C-4808-BD60-378104D00AD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2821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F0D8-2B3C-4808-BD60-378104D00AD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3711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F0D8-2B3C-4808-BD60-378104D00AD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621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F0D8-2B3C-4808-BD60-378104D00AD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36615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F0D8-2B3C-4808-BD60-378104D00AD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6081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F0D8-2B3C-4808-BD60-378104D00AD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2824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F0D8-2B3C-4808-BD60-378104D00AD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550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F0D8-2B3C-4808-BD60-378104D00AD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1591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F0D8-2B3C-4808-BD60-378104D00AD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8002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6335-AD64-4836-B910-5DA26B9FE9C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0913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F0D8-2B3C-4808-BD60-378104D00AD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2042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F0D8-2B3C-4808-BD60-378104D00AD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1811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F0D8-2B3C-4808-BD60-378104D00AD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21557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F0D8-2B3C-4808-BD60-378104D00AD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9003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F0D8-2B3C-4808-BD60-378104D00AD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0991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F0D8-2B3C-4808-BD60-378104D00AD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89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6335-AD64-4836-B910-5DA26B9FE9C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70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6335-AD64-4836-B910-5DA26B9FE9C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632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6335-AD64-4836-B910-5DA26B9FE9C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97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6335-AD64-4836-B910-5DA26B9FE9C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36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Projetos\CMK\2019\COMUNICACAO\identidade-institucional\img\apresentacao\modelo-apresentacao-03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36335-AD64-4836-B910-5DA26B9FE9C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29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1" y="0"/>
            <a:ext cx="9143998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36335-AD64-4836-B910-5DA26B9FE9C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  <p:pic>
        <p:nvPicPr>
          <p:cNvPr id="3074" name="Picture 2" descr="F:\Utilidades\Logomarcas\02-Copel-Subsidiarias\Holding\Somente Logo\png\logo-copel-horizontal-preto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82" y="411510"/>
            <a:ext cx="1547574" cy="56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Rejane\Imagens R\Logos\Copel\logo-holding(4)\logo-estado_cinza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761" y="1081914"/>
            <a:ext cx="1222574" cy="53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62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1" y="0"/>
            <a:ext cx="9143997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36335-AD64-4836-B910-5DA26B9FE9C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6FB0C-424D-419D-87AB-3254FE175D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89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56237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491629"/>
            <a:ext cx="8229600" cy="3102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1F0D8-2B3C-4808-BD60-378104D00AD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36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800" b="1" kern="1200">
          <a:solidFill>
            <a:srgbClr val="E668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56237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491629"/>
            <a:ext cx="8229600" cy="3102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1F0D8-2B3C-4808-BD60-378104D00AD2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D112B-2A33-42C6-B434-B11D09676B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75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800" b="1" kern="1200">
          <a:solidFill>
            <a:srgbClr val="E668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Utilidades\Logomarcas\02-Copel-Subsidiarias\Holding\Com Logo Estado\png\logo-estado-branco-hor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93545"/>
            <a:ext cx="3158223" cy="115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86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" y="167014"/>
            <a:ext cx="9144000" cy="637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   Alocação de Risco é todo na</a:t>
            </a:r>
            <a:r>
              <a:rPr kumimoji="0" lang="pt-BR" sz="3600" b="1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Distribuidora!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9" name="Pentágono 9">
            <a:extLst>
              <a:ext uri="{FF2B5EF4-FFF2-40B4-BE49-F238E27FC236}">
                <a16:creationId xmlns:a16="http://schemas.microsoft.com/office/drawing/2014/main" id="{5C5512AB-B05C-405D-9845-3E64CFB6F5E7}"/>
              </a:ext>
            </a:extLst>
          </p:cNvPr>
          <p:cNvSpPr/>
          <p:nvPr/>
        </p:nvSpPr>
        <p:spPr>
          <a:xfrm>
            <a:off x="359024" y="1714909"/>
            <a:ext cx="648000" cy="339607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30" name="Pentágono 10">
            <a:extLst>
              <a:ext uri="{FF2B5EF4-FFF2-40B4-BE49-F238E27FC236}">
                <a16:creationId xmlns:a16="http://schemas.microsoft.com/office/drawing/2014/main" id="{82542DDE-9422-49F8-B9BD-54A1BE8A9AAC}"/>
              </a:ext>
            </a:extLst>
          </p:cNvPr>
          <p:cNvSpPr/>
          <p:nvPr/>
        </p:nvSpPr>
        <p:spPr>
          <a:xfrm>
            <a:off x="359024" y="3486102"/>
            <a:ext cx="1056758" cy="324000"/>
          </a:xfrm>
          <a:prstGeom prst="homePlate">
            <a:avLst/>
          </a:prstGeom>
          <a:solidFill>
            <a:srgbClr val="B85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31" name="CaixaDeTexto 2">
            <a:extLst>
              <a:ext uri="{FF2B5EF4-FFF2-40B4-BE49-F238E27FC236}">
                <a16:creationId xmlns:a16="http://schemas.microsoft.com/office/drawing/2014/main" id="{0299AA83-7CE3-4D5C-A08D-05643BDD050F}"/>
              </a:ext>
            </a:extLst>
          </p:cNvPr>
          <p:cNvSpPr txBox="1"/>
          <p:nvPr/>
        </p:nvSpPr>
        <p:spPr>
          <a:xfrm>
            <a:off x="1547663" y="3140271"/>
            <a:ext cx="7371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parte </a:t>
            </a:r>
            <a:r>
              <a:rPr lang="pt-BR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 distribuidora é 17% da fatura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no restante a distribuidora é “arrecadadora” para pagamento de encargos, compra de energia, rede básica e tributos.</a:t>
            </a:r>
            <a:endParaRPr lang="pt-BR" sz="1600" dirty="0"/>
          </a:p>
        </p:txBody>
      </p:sp>
      <p:sp>
        <p:nvSpPr>
          <p:cNvPr id="32" name="CaixaDeTexto 3">
            <a:extLst>
              <a:ext uri="{FF2B5EF4-FFF2-40B4-BE49-F238E27FC236}">
                <a16:creationId xmlns:a16="http://schemas.microsoft.com/office/drawing/2014/main" id="{F95A1CF6-9679-48CC-A3EA-519BFDA7E9DF}"/>
              </a:ext>
            </a:extLst>
          </p:cNvPr>
          <p:cNvSpPr txBox="1"/>
          <p:nvPr/>
        </p:nvSpPr>
        <p:spPr>
          <a:xfrm>
            <a:off x="1620909" y="4234224"/>
            <a:ext cx="7225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a inadimplência chegar a 17%, e pode ser até superior, a distribuidora fica sem nenhuma margem para operar.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Pentágono 17">
            <a:extLst>
              <a:ext uri="{FF2B5EF4-FFF2-40B4-BE49-F238E27FC236}">
                <a16:creationId xmlns:a16="http://schemas.microsoft.com/office/drawing/2014/main" id="{57E2A0A9-18E1-461C-8469-FAF464716CA6}"/>
              </a:ext>
            </a:extLst>
          </p:cNvPr>
          <p:cNvSpPr/>
          <p:nvPr/>
        </p:nvSpPr>
        <p:spPr>
          <a:xfrm>
            <a:off x="297718" y="4426167"/>
            <a:ext cx="1368000" cy="324000"/>
          </a:xfrm>
          <a:prstGeom prst="homePlate">
            <a:avLst/>
          </a:prstGeom>
          <a:solidFill>
            <a:srgbClr val="7136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37" name="CaixaDeTexto 3">
            <a:extLst>
              <a:ext uri="{FF2B5EF4-FFF2-40B4-BE49-F238E27FC236}">
                <a16:creationId xmlns:a16="http://schemas.microsoft.com/office/drawing/2014/main" id="{D663BD42-7985-444E-A5AB-9C27FE3D7352}"/>
              </a:ext>
            </a:extLst>
          </p:cNvPr>
          <p:cNvSpPr txBox="1"/>
          <p:nvPr/>
        </p:nvSpPr>
        <p:spPr>
          <a:xfrm>
            <a:off x="1022514" y="165739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Composição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 fatura</a:t>
            </a:r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5C7FCBD-BD59-45CE-9046-FB4147895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292" y="698937"/>
            <a:ext cx="5011346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01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9CD821B9-2062-4E60-AADF-237ECD4F5755}"/>
              </a:ext>
            </a:extLst>
          </p:cNvPr>
          <p:cNvGrpSpPr/>
          <p:nvPr/>
        </p:nvGrpSpPr>
        <p:grpSpPr>
          <a:xfrm>
            <a:off x="3166813" y="1103726"/>
            <a:ext cx="2329551" cy="3590862"/>
            <a:chOff x="3166813" y="1103726"/>
            <a:chExt cx="2329551" cy="3590862"/>
          </a:xfrm>
        </p:grpSpPr>
        <p:sp>
          <p:nvSpPr>
            <p:cNvPr id="71" name="Retângulo 70">
              <a:extLst>
                <a:ext uri="{FF2B5EF4-FFF2-40B4-BE49-F238E27FC236}">
                  <a16:creationId xmlns:a16="http://schemas.microsoft.com/office/drawing/2014/main" id="{5AF9B3DC-D105-4872-AC3B-77E8512D17B7}"/>
                </a:ext>
              </a:extLst>
            </p:cNvPr>
            <p:cNvSpPr/>
            <p:nvPr/>
          </p:nvSpPr>
          <p:spPr>
            <a:xfrm>
              <a:off x="3182187" y="1354619"/>
              <a:ext cx="2270573" cy="33399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Elipse 82">
              <a:extLst>
                <a:ext uri="{FF2B5EF4-FFF2-40B4-BE49-F238E27FC236}">
                  <a16:creationId xmlns:a16="http://schemas.microsoft.com/office/drawing/2014/main" id="{43A04E73-CEDC-4F9F-9D55-E0093A96AAC3}"/>
                </a:ext>
              </a:extLst>
            </p:cNvPr>
            <p:cNvSpPr/>
            <p:nvPr/>
          </p:nvSpPr>
          <p:spPr>
            <a:xfrm>
              <a:off x="4039786" y="1103726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4" name="Picture 4">
              <a:extLst>
                <a:ext uri="{FF2B5EF4-FFF2-40B4-BE49-F238E27FC236}">
                  <a16:creationId xmlns:a16="http://schemas.microsoft.com/office/drawing/2014/main" id="{3E28D5A1-4650-4448-B2D5-E7CA4BFFF8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687" y="1198225"/>
              <a:ext cx="349572" cy="286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CaixaDeTexto 84">
              <a:extLst>
                <a:ext uri="{FF2B5EF4-FFF2-40B4-BE49-F238E27FC236}">
                  <a16:creationId xmlns:a16="http://schemas.microsoft.com/office/drawing/2014/main" id="{B7BCC94B-70D2-4592-B2EB-CFD362A58182}"/>
                </a:ext>
              </a:extLst>
            </p:cNvPr>
            <p:cNvSpPr txBox="1"/>
            <p:nvPr/>
          </p:nvSpPr>
          <p:spPr>
            <a:xfrm>
              <a:off x="3249120" y="4327231"/>
              <a:ext cx="22472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t-BR" sz="12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Resolução Normativa 881/2020</a:t>
              </a:r>
              <a:endPara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CaixaDeTexto 86">
              <a:extLst>
                <a:ext uri="{FF2B5EF4-FFF2-40B4-BE49-F238E27FC236}">
                  <a16:creationId xmlns:a16="http://schemas.microsoft.com/office/drawing/2014/main" id="{75328BB6-24E7-4FF8-A39E-47C592EB5CE1}"/>
                </a:ext>
              </a:extLst>
            </p:cNvPr>
            <p:cNvSpPr txBox="1"/>
            <p:nvPr/>
          </p:nvSpPr>
          <p:spPr>
            <a:xfrm>
              <a:off x="3166813" y="2378427"/>
              <a:ext cx="2270572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 algn="just">
                <a:buFont typeface="Arial" panose="020B0604020202020204" pitchFamily="34" charset="0"/>
                <a:buChar char="•"/>
              </a:pPr>
              <a:r>
                <a:rPr lang="pt-BR" sz="16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Autorização para </a:t>
              </a:r>
              <a:r>
                <a:rPr lang="pt-BR" sz="1600" b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repasse do saldo do fundo de reserva de (ESS), cerca de R$2 bi </a:t>
              </a:r>
              <a:r>
                <a:rPr lang="pt-BR" sz="16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para o setor, sendo R$ 1,5 bi para as distribuidoras</a:t>
              </a:r>
            </a:p>
            <a:p>
              <a:pPr algn="just"/>
              <a:r>
                <a:rPr lang="pt-BR" sz="16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    </a:t>
              </a:r>
              <a:endPara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ítulo 1"/>
          <p:cNvSpPr txBox="1">
            <a:spLocks/>
          </p:cNvSpPr>
          <p:nvPr/>
        </p:nvSpPr>
        <p:spPr>
          <a:xfrm>
            <a:off x="1" y="167014"/>
            <a:ext cx="9144000" cy="637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Medidas Regulatórias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92890" y="1374362"/>
            <a:ext cx="2270573" cy="331322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197183" y="1104761"/>
            <a:ext cx="540000" cy="540000"/>
            <a:chOff x="1502553" y="4002669"/>
            <a:chExt cx="540000" cy="540000"/>
          </a:xfrm>
        </p:grpSpPr>
        <p:sp>
          <p:nvSpPr>
            <p:cNvPr id="21" name="Elipse 20"/>
            <p:cNvSpPr/>
            <p:nvPr/>
          </p:nvSpPr>
          <p:spPr>
            <a:xfrm>
              <a:off x="1502553" y="4002669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130" y="4129556"/>
              <a:ext cx="349572" cy="286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CaixaDeTexto 22"/>
          <p:cNvSpPr txBox="1"/>
          <p:nvPr/>
        </p:nvSpPr>
        <p:spPr>
          <a:xfrm>
            <a:off x="283254" y="2395495"/>
            <a:ext cx="22705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Suspensão dos cortes </a:t>
            </a:r>
            <a:r>
              <a:rPr lang="pt-BR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por não pagamento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Suspensão de serviços comerciais presenciais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Flexibilização das regras de medição e faturamento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CaixaDeTexto 94"/>
          <p:cNvSpPr txBox="1"/>
          <p:nvPr/>
        </p:nvSpPr>
        <p:spPr>
          <a:xfrm>
            <a:off x="277515" y="4324505"/>
            <a:ext cx="2270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Resolução Normativa  878/2020 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CaixaDeTexto 96"/>
          <p:cNvSpPr txBox="1"/>
          <p:nvPr/>
        </p:nvSpPr>
        <p:spPr>
          <a:xfrm>
            <a:off x="2759801" y="4256300"/>
            <a:ext cx="167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Retângulo 88">
            <a:extLst>
              <a:ext uri="{FF2B5EF4-FFF2-40B4-BE49-F238E27FC236}">
                <a16:creationId xmlns:a16="http://schemas.microsoft.com/office/drawing/2014/main" id="{B34453A2-1C2B-4B23-9216-D82E31076766}"/>
              </a:ext>
            </a:extLst>
          </p:cNvPr>
          <p:cNvSpPr/>
          <p:nvPr/>
        </p:nvSpPr>
        <p:spPr>
          <a:xfrm>
            <a:off x="6071484" y="1347614"/>
            <a:ext cx="2270573" cy="333996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Elipse 89">
            <a:extLst>
              <a:ext uri="{FF2B5EF4-FFF2-40B4-BE49-F238E27FC236}">
                <a16:creationId xmlns:a16="http://schemas.microsoft.com/office/drawing/2014/main" id="{F5A4BA85-BDFE-4D69-9FA5-9C2D65D2DE0C}"/>
              </a:ext>
            </a:extLst>
          </p:cNvPr>
          <p:cNvSpPr/>
          <p:nvPr/>
        </p:nvSpPr>
        <p:spPr>
          <a:xfrm>
            <a:off x="6936769" y="1085900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AE4554F5-8B99-4EEC-A4EF-4CE1F23BF7FF}"/>
              </a:ext>
            </a:extLst>
          </p:cNvPr>
          <p:cNvSpPr txBox="1"/>
          <p:nvPr/>
        </p:nvSpPr>
        <p:spPr>
          <a:xfrm>
            <a:off x="6125397" y="4347370"/>
            <a:ext cx="2247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Medida Provisória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950/2020</a:t>
            </a:r>
          </a:p>
        </p:txBody>
      </p: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1CFEF189-F462-44D8-9724-4C3A1516342B}"/>
              </a:ext>
            </a:extLst>
          </p:cNvPr>
          <p:cNvSpPr txBox="1"/>
          <p:nvPr/>
        </p:nvSpPr>
        <p:spPr>
          <a:xfrm>
            <a:off x="6104552" y="2332696"/>
            <a:ext cx="22705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Cobertura de 100% da </a:t>
            </a:r>
            <a:r>
              <a:rPr lang="pt-BR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tarifa social do baixa renda por 3 meses</a:t>
            </a:r>
            <a:r>
              <a:rPr lang="pt-BR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, custeada pelo Tesouro (R$900milhões)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 CDE poderá receber recursos de operações financeiras     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Pentágono 3"/>
          <p:cNvSpPr/>
          <p:nvPr/>
        </p:nvSpPr>
        <p:spPr>
          <a:xfrm>
            <a:off x="282356" y="1882705"/>
            <a:ext cx="8747275" cy="434017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Retângulo 92">
            <a:extLst>
              <a:ext uri="{FF2B5EF4-FFF2-40B4-BE49-F238E27FC236}">
                <a16:creationId xmlns:a16="http://schemas.microsoft.com/office/drawing/2014/main" id="{EA263B3A-DC98-4521-B837-28C43B3CD71D}"/>
              </a:ext>
            </a:extLst>
          </p:cNvPr>
          <p:cNvSpPr/>
          <p:nvPr/>
        </p:nvSpPr>
        <p:spPr>
          <a:xfrm>
            <a:off x="6599985" y="1937405"/>
            <a:ext cx="1198195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08/04/2020</a:t>
            </a:r>
          </a:p>
        </p:txBody>
      </p:sp>
      <p:sp>
        <p:nvSpPr>
          <p:cNvPr id="66" name="Retângulo 65"/>
          <p:cNvSpPr/>
          <p:nvPr/>
        </p:nvSpPr>
        <p:spPr>
          <a:xfrm>
            <a:off x="829079" y="1965554"/>
            <a:ext cx="1198195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24/03/2020</a:t>
            </a:r>
          </a:p>
        </p:txBody>
      </p:sp>
      <p:cxnSp>
        <p:nvCxnSpPr>
          <p:cNvPr id="65" name="Conector reto 64"/>
          <p:cNvCxnSpPr>
            <a:cxnSpLocks/>
          </p:cNvCxnSpPr>
          <p:nvPr/>
        </p:nvCxnSpPr>
        <p:spPr>
          <a:xfrm>
            <a:off x="0" y="4289958"/>
            <a:ext cx="903530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tângulo 85">
            <a:extLst>
              <a:ext uri="{FF2B5EF4-FFF2-40B4-BE49-F238E27FC236}">
                <a16:creationId xmlns:a16="http://schemas.microsoft.com/office/drawing/2014/main" id="{5AA430FF-9C5E-4B58-B232-FC02620B0B5C}"/>
              </a:ext>
            </a:extLst>
          </p:cNvPr>
          <p:cNvSpPr/>
          <p:nvPr/>
        </p:nvSpPr>
        <p:spPr>
          <a:xfrm>
            <a:off x="3710688" y="1944410"/>
            <a:ext cx="1198195" cy="288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07/04/2020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439162-BFEC-4F36-BA1F-B3E117624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47" y="1148580"/>
            <a:ext cx="430844" cy="425850"/>
          </a:xfrm>
          <a:prstGeom prst="hept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57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74431"/>
            <a:ext cx="9144000" cy="637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1" kern="1200">
                <a:solidFill>
                  <a:srgbClr val="E668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E668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       Crise COVID-19 Projeções Brasil</a:t>
            </a:r>
            <a:endParaRPr kumimoji="0" lang="pt-BR" sz="3800" b="1" i="0" u="none" strike="noStrike" kern="1200" cap="none" spc="0" normalizeH="0" baseline="0" noProof="0" dirty="0">
              <a:ln>
                <a:noFill/>
              </a:ln>
              <a:solidFill>
                <a:srgbClr val="E668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BD31B1CF-4FD0-4860-A3B0-8156BC0340DC}"/>
              </a:ext>
            </a:extLst>
          </p:cNvPr>
          <p:cNvGrpSpPr/>
          <p:nvPr/>
        </p:nvGrpSpPr>
        <p:grpSpPr>
          <a:xfrm>
            <a:off x="442852" y="915566"/>
            <a:ext cx="5199604" cy="1022151"/>
            <a:chOff x="442852" y="1122354"/>
            <a:chExt cx="5199604" cy="1022151"/>
          </a:xfrm>
        </p:grpSpPr>
        <p:sp>
          <p:nvSpPr>
            <p:cNvPr id="5" name="Retângulo 4"/>
            <p:cNvSpPr/>
            <p:nvPr/>
          </p:nvSpPr>
          <p:spPr>
            <a:xfrm>
              <a:off x="442852" y="1122354"/>
              <a:ext cx="5003368" cy="10221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1851371" y="1385282"/>
              <a:ext cx="3342635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Redução do consumo</a:t>
              </a:r>
            </a:p>
          </p:txBody>
        </p:sp>
        <p:pic>
          <p:nvPicPr>
            <p:cNvPr id="17" name="Picture 5" descr="C:\Users\c049095\Downloads\skylin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640" y="1244962"/>
              <a:ext cx="762957" cy="629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Conector reto 17"/>
            <p:cNvCxnSpPr/>
            <p:nvPr/>
          </p:nvCxnSpPr>
          <p:spPr>
            <a:xfrm>
              <a:off x="1831716" y="1359661"/>
              <a:ext cx="0" cy="514433"/>
            </a:xfrm>
            <a:prstGeom prst="lin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CaixaDeTexto 26"/>
            <p:cNvSpPr txBox="1"/>
            <p:nvPr/>
          </p:nvSpPr>
          <p:spPr>
            <a:xfrm>
              <a:off x="518840" y="1752749"/>
              <a:ext cx="5123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                          </a:t>
              </a:r>
              <a:r>
                <a:rPr kumimoji="0" lang="pt-BR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sobrecontratação</a:t>
              </a:r>
              <a:r>
                <a:rPr kumimoji="0" lang="pt-BR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e caixa</a:t>
              </a:r>
            </a:p>
          </p:txBody>
        </p:sp>
        <p:cxnSp>
          <p:nvCxnSpPr>
            <p:cNvPr id="51" name="Conector de Seta Reta 50">
              <a:extLst>
                <a:ext uri="{FF2B5EF4-FFF2-40B4-BE49-F238E27FC236}">
                  <a16:creationId xmlns:a16="http://schemas.microsoft.com/office/drawing/2014/main" id="{E02DD95E-8326-4A31-AFE1-384F416BC192}"/>
                </a:ext>
              </a:extLst>
            </p:cNvPr>
            <p:cNvCxnSpPr/>
            <p:nvPr/>
          </p:nvCxnSpPr>
          <p:spPr>
            <a:xfrm>
              <a:off x="2283028" y="1967035"/>
              <a:ext cx="519469" cy="1023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27" name="Agrupar 1026">
            <a:extLst>
              <a:ext uri="{FF2B5EF4-FFF2-40B4-BE49-F238E27FC236}">
                <a16:creationId xmlns:a16="http://schemas.microsoft.com/office/drawing/2014/main" id="{139D50DC-4C31-49E1-920B-9D00D246DDBA}"/>
              </a:ext>
            </a:extLst>
          </p:cNvPr>
          <p:cNvGrpSpPr/>
          <p:nvPr/>
        </p:nvGrpSpPr>
        <p:grpSpPr>
          <a:xfrm>
            <a:off x="456669" y="3432973"/>
            <a:ext cx="4975734" cy="1158323"/>
            <a:chOff x="456669" y="3639761"/>
            <a:chExt cx="4975734" cy="1158323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9C6CCB35-C9BA-400E-AC0B-6D7F6904A412}"/>
                </a:ext>
              </a:extLst>
            </p:cNvPr>
            <p:cNvSpPr/>
            <p:nvPr/>
          </p:nvSpPr>
          <p:spPr>
            <a:xfrm>
              <a:off x="456669" y="3639761"/>
              <a:ext cx="4975734" cy="11323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2" name="Conector reto 41">
              <a:extLst>
                <a:ext uri="{FF2B5EF4-FFF2-40B4-BE49-F238E27FC236}">
                  <a16:creationId xmlns:a16="http://schemas.microsoft.com/office/drawing/2014/main" id="{28D1AA95-0439-419D-AA7C-3207A9B07976}"/>
                </a:ext>
              </a:extLst>
            </p:cNvPr>
            <p:cNvCxnSpPr/>
            <p:nvPr/>
          </p:nvCxnSpPr>
          <p:spPr>
            <a:xfrm>
              <a:off x="1823572" y="3883000"/>
              <a:ext cx="0" cy="570104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6AC68088-663E-4108-AA0F-5BD04A7CB37E}"/>
                </a:ext>
              </a:extLst>
            </p:cNvPr>
            <p:cNvSpPr txBox="1"/>
            <p:nvPr/>
          </p:nvSpPr>
          <p:spPr>
            <a:xfrm>
              <a:off x="1905360" y="3960020"/>
              <a:ext cx="3408601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Aumento do dólar - Itaipu</a:t>
              </a:r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CC0C6C8C-9BC2-4F1C-A1DF-69CDD0E7B12D}"/>
                </a:ext>
              </a:extLst>
            </p:cNvPr>
            <p:cNvSpPr txBox="1"/>
            <p:nvPr/>
          </p:nvSpPr>
          <p:spPr>
            <a:xfrm>
              <a:off x="2640640" y="4428752"/>
              <a:ext cx="2644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caixa e reajuste tarifário</a:t>
              </a:r>
            </a:p>
          </p:txBody>
        </p:sp>
        <p:pic>
          <p:nvPicPr>
            <p:cNvPr id="46" name="Picture 2" descr="C:\Users\c049095\Downloads\bill.png">
              <a:extLst>
                <a:ext uri="{FF2B5EF4-FFF2-40B4-BE49-F238E27FC236}">
                  <a16:creationId xmlns:a16="http://schemas.microsoft.com/office/drawing/2014/main" id="{2A384E2C-B2BA-4CD8-B05A-D5D5A8CD8D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887" y="3883000"/>
              <a:ext cx="640255" cy="640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4" name="Conector de Seta Reta 53">
              <a:extLst>
                <a:ext uri="{FF2B5EF4-FFF2-40B4-BE49-F238E27FC236}">
                  <a16:creationId xmlns:a16="http://schemas.microsoft.com/office/drawing/2014/main" id="{0082E58E-D0B5-4D1E-B4E7-A4382E8A3988}"/>
                </a:ext>
              </a:extLst>
            </p:cNvPr>
            <p:cNvCxnSpPr/>
            <p:nvPr/>
          </p:nvCxnSpPr>
          <p:spPr>
            <a:xfrm>
              <a:off x="2283029" y="4645794"/>
              <a:ext cx="519469" cy="1023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25" name="Agrupar 1024">
            <a:extLst>
              <a:ext uri="{FF2B5EF4-FFF2-40B4-BE49-F238E27FC236}">
                <a16:creationId xmlns:a16="http://schemas.microsoft.com/office/drawing/2014/main" id="{793E675A-8664-4799-B607-50ADC8B62C41}"/>
              </a:ext>
            </a:extLst>
          </p:cNvPr>
          <p:cNvGrpSpPr/>
          <p:nvPr/>
        </p:nvGrpSpPr>
        <p:grpSpPr>
          <a:xfrm>
            <a:off x="442852" y="2127580"/>
            <a:ext cx="4988592" cy="1142017"/>
            <a:chOff x="442852" y="2334368"/>
            <a:chExt cx="4988592" cy="1142017"/>
          </a:xfrm>
        </p:grpSpPr>
        <p:sp>
          <p:nvSpPr>
            <p:cNvPr id="7" name="Retângulo 6"/>
            <p:cNvSpPr/>
            <p:nvPr/>
          </p:nvSpPr>
          <p:spPr>
            <a:xfrm>
              <a:off x="442852" y="2334368"/>
              <a:ext cx="4988592" cy="114201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1846911" y="2592188"/>
              <a:ext cx="3200646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Aumento da Inadimplência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2381141" y="3088786"/>
              <a:ext cx="2205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caixa</a:t>
              </a:r>
            </a:p>
          </p:txBody>
        </p:sp>
        <p:pic>
          <p:nvPicPr>
            <p:cNvPr id="39" name="Picture 2" descr="C:\Users\c049095\Downloads\bill.png">
              <a:extLst>
                <a:ext uri="{FF2B5EF4-FFF2-40B4-BE49-F238E27FC236}">
                  <a16:creationId xmlns:a16="http://schemas.microsoft.com/office/drawing/2014/main" id="{7CB5BCB2-8D35-47F8-8668-B8734AFAF1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464" y="2599625"/>
              <a:ext cx="608581" cy="640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5" name="Conector reto 54">
              <a:extLst>
                <a:ext uri="{FF2B5EF4-FFF2-40B4-BE49-F238E27FC236}">
                  <a16:creationId xmlns:a16="http://schemas.microsoft.com/office/drawing/2014/main" id="{37DE1C43-814C-4CB9-8C4B-9D788DA22B1C}"/>
                </a:ext>
              </a:extLst>
            </p:cNvPr>
            <p:cNvCxnSpPr/>
            <p:nvPr/>
          </p:nvCxnSpPr>
          <p:spPr>
            <a:xfrm>
              <a:off x="1831716" y="2643758"/>
              <a:ext cx="0" cy="514433"/>
            </a:xfrm>
            <a:prstGeom prst="lin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Conector de Seta Reta 55">
              <a:extLst>
                <a:ext uri="{FF2B5EF4-FFF2-40B4-BE49-F238E27FC236}">
                  <a16:creationId xmlns:a16="http://schemas.microsoft.com/office/drawing/2014/main" id="{30B60C02-7AEB-4327-99AB-EFD1DB12B592}"/>
                </a:ext>
              </a:extLst>
            </p:cNvPr>
            <p:cNvCxnSpPr/>
            <p:nvPr/>
          </p:nvCxnSpPr>
          <p:spPr>
            <a:xfrm>
              <a:off x="2283028" y="3270429"/>
              <a:ext cx="519469" cy="1023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8" name="Imagem 5" descr="Mapa cinza com texto preto sobre fundo branco&#10;&#10;Descrição gerada com alta confiança">
            <a:extLst>
              <a:ext uri="{FF2B5EF4-FFF2-40B4-BE49-F238E27FC236}">
                <a16:creationId xmlns:a16="http://schemas.microsoft.com/office/drawing/2014/main" id="{93418FBA-4816-46B2-B406-58788EF16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8915" r="49791" b="26218"/>
          <a:stretch/>
        </p:blipFill>
        <p:spPr>
          <a:xfrm>
            <a:off x="5610350" y="681899"/>
            <a:ext cx="3533650" cy="1961859"/>
          </a:xfrm>
        </p:spPr>
      </p:pic>
      <p:pic>
        <p:nvPicPr>
          <p:cNvPr id="29" name="Imagem 5" descr="Mapa cinza com texto preto sobre fundo branco&#10;&#10;Descrição gerada com alta confiança">
            <a:extLst>
              <a:ext uri="{FF2B5EF4-FFF2-40B4-BE49-F238E27FC236}">
                <a16:creationId xmlns:a16="http://schemas.microsoft.com/office/drawing/2014/main" id="{93418FBA-4816-46B2-B406-58788EF160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331" t="18091" b="28162"/>
          <a:stretch/>
        </p:blipFill>
        <p:spPr>
          <a:xfrm>
            <a:off x="5580112" y="2860508"/>
            <a:ext cx="3487508" cy="19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2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ágono 9">
            <a:extLst>
              <a:ext uri="{FF2B5EF4-FFF2-40B4-BE49-F238E27FC236}">
                <a16:creationId xmlns:a16="http://schemas.microsoft.com/office/drawing/2014/main" id="{7B2D75E8-2B88-4FB4-846F-7B3FB1778CD3}"/>
              </a:ext>
            </a:extLst>
          </p:cNvPr>
          <p:cNvSpPr/>
          <p:nvPr/>
        </p:nvSpPr>
        <p:spPr>
          <a:xfrm>
            <a:off x="251520" y="1131590"/>
            <a:ext cx="7815944" cy="466239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Consolidação das estimativas do déficit do setor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" y="167014"/>
            <a:ext cx="9144000" cy="637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Próximas Etapas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3" name="Pentágono 9">
            <a:extLst>
              <a:ext uri="{FF2B5EF4-FFF2-40B4-BE49-F238E27FC236}">
                <a16:creationId xmlns:a16="http://schemas.microsoft.com/office/drawing/2014/main" id="{CB832C17-7756-44AF-B42A-8A46729630A7}"/>
              </a:ext>
            </a:extLst>
          </p:cNvPr>
          <p:cNvSpPr/>
          <p:nvPr/>
        </p:nvSpPr>
        <p:spPr>
          <a:xfrm>
            <a:off x="284445" y="1987612"/>
            <a:ext cx="7815945" cy="466239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Regulamentação da MP 950/2020</a:t>
            </a:r>
          </a:p>
        </p:txBody>
      </p:sp>
      <p:sp>
        <p:nvSpPr>
          <p:cNvPr id="14" name="Pentágono 9">
            <a:extLst>
              <a:ext uri="{FF2B5EF4-FFF2-40B4-BE49-F238E27FC236}">
                <a16:creationId xmlns:a16="http://schemas.microsoft.com/office/drawing/2014/main" id="{E43E815B-C0E6-4AB5-9A0C-01AB5573B87C}"/>
              </a:ext>
            </a:extLst>
          </p:cNvPr>
          <p:cNvSpPr/>
          <p:nvPr/>
        </p:nvSpPr>
        <p:spPr>
          <a:xfrm>
            <a:off x="261676" y="2689649"/>
            <a:ext cx="7838715" cy="602181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Definição de outras fontes de recurso para amenizar os impactos da crise: P&amp;D, renegociação de contratos, ...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etc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Pentágono 9">
            <a:extLst>
              <a:ext uri="{FF2B5EF4-FFF2-40B4-BE49-F238E27FC236}">
                <a16:creationId xmlns:a16="http://schemas.microsoft.com/office/drawing/2014/main" id="{838D815E-89E1-4767-83DE-0409942ECD04}"/>
              </a:ext>
            </a:extLst>
          </p:cNvPr>
          <p:cNvSpPr/>
          <p:nvPr/>
        </p:nvSpPr>
        <p:spPr>
          <a:xfrm>
            <a:off x="289811" y="3545908"/>
            <a:ext cx="7838716" cy="466239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Discussão sobre Equilíbrio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Economico-financeiro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dos Contratos</a:t>
            </a:r>
          </a:p>
        </p:txBody>
      </p:sp>
    </p:spTree>
    <p:extLst>
      <p:ext uri="{BB962C8B-B14F-4D97-AF65-F5344CB8AC3E}">
        <p14:creationId xmlns:p14="http://schemas.microsoft.com/office/powerpoint/2010/main" val="2242504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Utilidades\Logomarcas\02-Copel-Subsidiarias\Holding\Com Logo Estado\png\logo-estado-colorida-hor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750" y="3966998"/>
            <a:ext cx="2637195" cy="5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ítulo 1"/>
          <p:cNvSpPr txBox="1">
            <a:spLocks/>
          </p:cNvSpPr>
          <p:nvPr/>
        </p:nvSpPr>
        <p:spPr>
          <a:xfrm>
            <a:off x="1096101" y="1059582"/>
            <a:ext cx="6932283" cy="1357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E66800"/>
                </a:solidFill>
              </a:rPr>
              <a:t>Maximiliano </a:t>
            </a:r>
            <a:r>
              <a:rPr lang="pt-BR" b="1" dirty="0" err="1">
                <a:solidFill>
                  <a:srgbClr val="E66800"/>
                </a:solidFill>
              </a:rPr>
              <a:t>Andres</a:t>
            </a:r>
            <a:r>
              <a:rPr lang="pt-BR" b="1" dirty="0">
                <a:solidFill>
                  <a:srgbClr val="E66800"/>
                </a:solidFill>
              </a:rPr>
              <a:t> </a:t>
            </a:r>
            <a:r>
              <a:rPr lang="pt-BR" b="1" dirty="0" err="1">
                <a:solidFill>
                  <a:srgbClr val="E66800"/>
                </a:solidFill>
              </a:rPr>
              <a:t>Orfali</a:t>
            </a:r>
            <a:endParaRPr lang="pt-BR" b="1" dirty="0">
              <a:solidFill>
                <a:srgbClr val="E66800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449262" y="2777281"/>
            <a:ext cx="6247657" cy="801613"/>
            <a:chOff x="1449262" y="3138289"/>
            <a:chExt cx="6247657" cy="801613"/>
          </a:xfrm>
        </p:grpSpPr>
        <p:grpSp>
          <p:nvGrpSpPr>
            <p:cNvPr id="2" name="Grupo 1"/>
            <p:cNvGrpSpPr/>
            <p:nvPr/>
          </p:nvGrpSpPr>
          <p:grpSpPr>
            <a:xfrm>
              <a:off x="1695655" y="3291830"/>
              <a:ext cx="5756665" cy="564409"/>
              <a:chOff x="1407623" y="2499742"/>
              <a:chExt cx="5756665" cy="564409"/>
            </a:xfrm>
          </p:grpSpPr>
          <p:pic>
            <p:nvPicPr>
              <p:cNvPr id="1027" name="Picture 3" descr="C:\Users\c047470\Downloads\globe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8248" y="2499744"/>
                <a:ext cx="307431" cy="307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C:\Users\c047470\Downloads\social-media\1384004-social-media\png\013-twitter-1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0797" y="2499744"/>
                <a:ext cx="307431" cy="307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1" name="Picture 7" descr="C:\Users\c047470\Downloads\social-media\1384004-social-media\png\001-facebook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6521" y="2499743"/>
                <a:ext cx="307431" cy="307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C:\Users\c047470\Downloads\social-media\1384004-social-media\png\008-youtube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71882" y="2499742"/>
                <a:ext cx="307431" cy="307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3" name="Picture 9" descr="C:\Users\c047470\Downloads\social-media\1384004-social-media\png\010-linkedi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9847" y="2500414"/>
                <a:ext cx="307431" cy="307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Espaço Reservado para Conteúdo 2"/>
              <p:cNvSpPr txBox="1">
                <a:spLocks/>
              </p:cNvSpPr>
              <p:nvPr/>
            </p:nvSpPr>
            <p:spPr>
              <a:xfrm>
                <a:off x="2599222" y="2799948"/>
                <a:ext cx="1108682" cy="26420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a-DK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/company/copel</a:t>
                </a:r>
              </a:p>
            </p:txBody>
          </p:sp>
          <p:sp>
            <p:nvSpPr>
              <p:cNvPr id="23" name="Espaço Reservado para Conteúdo 2"/>
              <p:cNvSpPr txBox="1">
                <a:spLocks/>
              </p:cNvSpPr>
              <p:nvPr/>
            </p:nvSpPr>
            <p:spPr>
              <a:xfrm>
                <a:off x="3635896" y="2793861"/>
                <a:ext cx="1108682" cy="26420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a-DK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/copel</a:t>
                </a:r>
              </a:p>
            </p:txBody>
          </p:sp>
          <p:sp>
            <p:nvSpPr>
              <p:cNvPr id="24" name="Espaço Reservado para Conteúdo 2"/>
              <p:cNvSpPr txBox="1">
                <a:spLocks/>
              </p:cNvSpPr>
              <p:nvPr/>
            </p:nvSpPr>
            <p:spPr>
              <a:xfrm>
                <a:off x="4715823" y="2793861"/>
                <a:ext cx="1219550" cy="26420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a-DK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/copel</a:t>
                </a:r>
              </a:p>
            </p:txBody>
          </p:sp>
          <p:sp>
            <p:nvSpPr>
              <p:cNvPr id="25" name="Espaço Reservado para Conteúdo 2"/>
              <p:cNvSpPr txBox="1">
                <a:spLocks/>
              </p:cNvSpPr>
              <p:nvPr/>
            </p:nvSpPr>
            <p:spPr>
              <a:xfrm>
                <a:off x="5944738" y="2787774"/>
                <a:ext cx="1219550" cy="26420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a-DK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@copelatendevoce</a:t>
                </a:r>
              </a:p>
            </p:txBody>
          </p:sp>
          <p:sp>
            <p:nvSpPr>
              <p:cNvPr id="26" name="Espaço Reservado para Conteúdo 2"/>
              <p:cNvSpPr txBox="1">
                <a:spLocks/>
              </p:cNvSpPr>
              <p:nvPr/>
            </p:nvSpPr>
            <p:spPr>
              <a:xfrm>
                <a:off x="1407623" y="2793861"/>
                <a:ext cx="1108682" cy="26420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da-DK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www.copel.com</a:t>
                </a:r>
              </a:p>
            </p:txBody>
          </p:sp>
        </p:grpSp>
        <p:cxnSp>
          <p:nvCxnSpPr>
            <p:cNvPr id="4" name="Conector reto 3"/>
            <p:cNvCxnSpPr/>
            <p:nvPr/>
          </p:nvCxnSpPr>
          <p:spPr>
            <a:xfrm>
              <a:off x="1449262" y="3138289"/>
              <a:ext cx="6245476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>
              <a:off x="1451444" y="3939902"/>
              <a:ext cx="6245475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9720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427734"/>
            <a:ext cx="8352928" cy="1022350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>
                <a:solidFill>
                  <a:srgbClr val="E66800"/>
                </a:solidFill>
              </a:rPr>
              <a:t>Covid-19: </a:t>
            </a:r>
            <a:br>
              <a:rPr lang="pt-BR" dirty="0">
                <a:solidFill>
                  <a:srgbClr val="E66800"/>
                </a:solidFill>
              </a:rPr>
            </a:br>
            <a:r>
              <a:rPr lang="pt-BR" dirty="0">
                <a:solidFill>
                  <a:srgbClr val="E66800"/>
                </a:solidFill>
              </a:rPr>
              <a:t>Impactos NO SETOR ELÉTRICO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4115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C7D62E8-0172-4AA2-8ECB-1A4F61AC16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7" t="16423" r="22194"/>
          <a:stretch/>
        </p:blipFill>
        <p:spPr>
          <a:xfrm>
            <a:off x="4736906" y="857906"/>
            <a:ext cx="4164007" cy="429930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7AF9820-0071-4D1B-9835-425C34329A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8" r="1740"/>
          <a:stretch/>
        </p:blipFill>
        <p:spPr>
          <a:xfrm>
            <a:off x="2756836" y="861685"/>
            <a:ext cx="3863973" cy="430059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BB42222-2E33-4F28-BF7E-46562082F3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9" r="71438"/>
          <a:stretch/>
        </p:blipFill>
        <p:spPr>
          <a:xfrm>
            <a:off x="1641220" y="864178"/>
            <a:ext cx="2420270" cy="430059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BCAEE729-61AB-4C55-8EBD-FAD0AAACFAE4}"/>
              </a:ext>
            </a:extLst>
          </p:cNvPr>
          <p:cNvSpPr txBox="1">
            <a:spLocks/>
          </p:cNvSpPr>
          <p:nvPr/>
        </p:nvSpPr>
        <p:spPr>
          <a:xfrm>
            <a:off x="0" y="244167"/>
            <a:ext cx="9144000" cy="637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Crises recentes no Setor Elétrico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9B7E18D-1902-401D-B4F9-F6C6F8E402FA}"/>
              </a:ext>
            </a:extLst>
          </p:cNvPr>
          <p:cNvSpPr/>
          <p:nvPr/>
        </p:nvSpPr>
        <p:spPr>
          <a:xfrm>
            <a:off x="107503" y="859192"/>
            <a:ext cx="1533717" cy="4283022"/>
          </a:xfrm>
          <a:prstGeom prst="rect">
            <a:avLst/>
          </a:prstGeom>
          <a:solidFill>
            <a:srgbClr val="E689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8BB93EF-DBDB-4931-A35F-2A6209ECFFEB}"/>
              </a:ext>
            </a:extLst>
          </p:cNvPr>
          <p:cNvSpPr txBox="1"/>
          <p:nvPr/>
        </p:nvSpPr>
        <p:spPr>
          <a:xfrm>
            <a:off x="115486" y="2540450"/>
            <a:ext cx="100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Origem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08A02082-63FE-40D2-8C47-BE87B406993D}"/>
              </a:ext>
            </a:extLst>
          </p:cNvPr>
          <p:cNvCxnSpPr>
            <a:cxnSpLocks/>
          </p:cNvCxnSpPr>
          <p:nvPr/>
        </p:nvCxnSpPr>
        <p:spPr>
          <a:xfrm flipV="1">
            <a:off x="122165" y="2433129"/>
            <a:ext cx="8338267" cy="5665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EEAEE7E-6E81-4646-84C1-9C1D89DFEBEB}"/>
              </a:ext>
            </a:extLst>
          </p:cNvPr>
          <p:cNvCxnSpPr>
            <a:cxnSpLocks/>
          </p:cNvCxnSpPr>
          <p:nvPr/>
        </p:nvCxnSpPr>
        <p:spPr>
          <a:xfrm flipV="1">
            <a:off x="107503" y="3248451"/>
            <a:ext cx="8352929" cy="4852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2AE6189-3E25-4AE3-8B9A-4A45EB309513}"/>
              </a:ext>
            </a:extLst>
          </p:cNvPr>
          <p:cNvSpPr txBox="1"/>
          <p:nvPr/>
        </p:nvSpPr>
        <p:spPr>
          <a:xfrm>
            <a:off x="107503" y="3909990"/>
            <a:ext cx="153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Consequência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74722A29-16D7-4BC2-9314-FCF9846ACE28}"/>
              </a:ext>
            </a:extLst>
          </p:cNvPr>
          <p:cNvGrpSpPr/>
          <p:nvPr/>
        </p:nvGrpSpPr>
        <p:grpSpPr>
          <a:xfrm>
            <a:off x="1527003" y="1230426"/>
            <a:ext cx="2333364" cy="3468798"/>
            <a:chOff x="1527003" y="1230426"/>
            <a:chExt cx="2333364" cy="3468798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DFDDB5D8-DA35-4F93-AD6C-06E2A44601D4}"/>
                </a:ext>
              </a:extLst>
            </p:cNvPr>
            <p:cNvSpPr txBox="1"/>
            <p:nvPr/>
          </p:nvSpPr>
          <p:spPr>
            <a:xfrm>
              <a:off x="1527003" y="1230426"/>
              <a:ext cx="2333364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90000"/>
                </a:lnSpc>
                <a:defRPr/>
              </a:pPr>
              <a:r>
                <a:rPr lang="pt-BR" sz="2700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2001 Racionamento </a:t>
              </a:r>
              <a:endParaRPr lang="pt-BR" sz="27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2AB9E01C-6A8D-4F81-A5C2-022E2FF287BC}"/>
                </a:ext>
              </a:extLst>
            </p:cNvPr>
            <p:cNvSpPr txBox="1"/>
            <p:nvPr/>
          </p:nvSpPr>
          <p:spPr>
            <a:xfrm>
              <a:off x="1836863" y="2560318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Crise na oferta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1A71203A-9D0E-4CC6-A93F-B1ADEC436529}"/>
                </a:ext>
              </a:extLst>
            </p:cNvPr>
            <p:cNvSpPr txBox="1"/>
            <p:nvPr/>
          </p:nvSpPr>
          <p:spPr>
            <a:xfrm>
              <a:off x="1748723" y="3498895"/>
              <a:ext cx="19450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</a:rPr>
                <a:t>Impacto na economia, acordo G&amp;D, divisão de custos</a:t>
              </a:r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92A70F74-B391-4874-8533-1DD90BEBDA26}"/>
              </a:ext>
            </a:extLst>
          </p:cNvPr>
          <p:cNvGrpSpPr/>
          <p:nvPr/>
        </p:nvGrpSpPr>
        <p:grpSpPr>
          <a:xfrm>
            <a:off x="3693725" y="1182891"/>
            <a:ext cx="2333364" cy="3234930"/>
            <a:chOff x="3693725" y="1182891"/>
            <a:chExt cx="2333364" cy="3234930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ACFA05C0-86B4-4BA8-98FD-2F7E7032A664}"/>
                </a:ext>
              </a:extLst>
            </p:cNvPr>
            <p:cNvSpPr txBox="1"/>
            <p:nvPr/>
          </p:nvSpPr>
          <p:spPr>
            <a:xfrm>
              <a:off x="3693725" y="1182891"/>
              <a:ext cx="2333364" cy="1214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90000"/>
                </a:lnSpc>
                <a:defRPr/>
              </a:pPr>
              <a:r>
                <a:rPr lang="pt-BR" sz="2700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2008-2009 Financeira Internacional 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D59FD2C3-DD58-40E0-8C54-F0B4E6F03EA1}"/>
                </a:ext>
              </a:extLst>
            </p:cNvPr>
            <p:cNvSpPr txBox="1"/>
            <p:nvPr/>
          </p:nvSpPr>
          <p:spPr>
            <a:xfrm>
              <a:off x="3872452" y="2560318"/>
              <a:ext cx="1987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Crise na demanda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FCFE63BC-C062-40C6-910E-90341CB29135}"/>
                </a:ext>
              </a:extLst>
            </p:cNvPr>
            <p:cNvSpPr txBox="1"/>
            <p:nvPr/>
          </p:nvSpPr>
          <p:spPr>
            <a:xfrm>
              <a:off x="3872453" y="3494491"/>
              <a:ext cx="20553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</a:rPr>
                <a:t>Cancelamento de leilões de Energia Nova</a:t>
              </a: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739EC5CB-5FCD-41CD-8E95-79129069D846}"/>
              </a:ext>
            </a:extLst>
          </p:cNvPr>
          <p:cNvGrpSpPr/>
          <p:nvPr/>
        </p:nvGrpSpPr>
        <p:grpSpPr>
          <a:xfrm>
            <a:off x="6156176" y="1230426"/>
            <a:ext cx="2448272" cy="3124047"/>
            <a:chOff x="6156176" y="1230426"/>
            <a:chExt cx="2448272" cy="3124047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8AAB80DC-43E4-472F-A269-30013B9FEA56}"/>
                </a:ext>
              </a:extLst>
            </p:cNvPr>
            <p:cNvSpPr txBox="1"/>
            <p:nvPr/>
          </p:nvSpPr>
          <p:spPr>
            <a:xfrm>
              <a:off x="6213630" y="1230426"/>
              <a:ext cx="2333364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90000"/>
                </a:lnSpc>
                <a:defRPr/>
              </a:pPr>
              <a:r>
                <a:rPr lang="pt-BR" sz="2700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2012 a 2015</a:t>
              </a:r>
            </a:p>
            <a:p>
              <a:pPr lvl="0" algn="ctr">
                <a:lnSpc>
                  <a:spcPct val="90000"/>
                </a:lnSpc>
                <a:defRPr/>
              </a:pPr>
              <a:r>
                <a:rPr lang="pt-BR" sz="2700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MP 579 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7B8C1709-1322-462D-8389-48C33566EE2A}"/>
                </a:ext>
              </a:extLst>
            </p:cNvPr>
            <p:cNvSpPr txBox="1"/>
            <p:nvPr/>
          </p:nvSpPr>
          <p:spPr>
            <a:xfrm>
              <a:off x="6156176" y="2427734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Redução artificial de preços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01D5D2E1-5491-4E53-8687-FA31714C5168}"/>
                </a:ext>
              </a:extLst>
            </p:cNvPr>
            <p:cNvSpPr txBox="1"/>
            <p:nvPr/>
          </p:nvSpPr>
          <p:spPr>
            <a:xfrm>
              <a:off x="6250661" y="3431143"/>
              <a:ext cx="21799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</a:rPr>
                <a:t>Alocação de custos no mercado regulado - R$ 50 bilhões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173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857250"/>
          </a:xfrm>
        </p:spPr>
        <p:txBody>
          <a:bodyPr>
            <a:normAutofit/>
          </a:bodyPr>
          <a:lstStyle/>
          <a:p>
            <a:r>
              <a:rPr lang="pt-BR" sz="4000" dirty="0"/>
              <a:t>Impactos da Crise COVID-19</a:t>
            </a:r>
          </a:p>
        </p:txBody>
      </p:sp>
      <p:sp>
        <p:nvSpPr>
          <p:cNvPr id="6" name="Triângulo isósceles 5"/>
          <p:cNvSpPr/>
          <p:nvPr/>
        </p:nvSpPr>
        <p:spPr>
          <a:xfrm rot="6900000">
            <a:off x="1726234" y="2375894"/>
            <a:ext cx="127043" cy="64800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7143197" y="3061460"/>
            <a:ext cx="1512168" cy="38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b="1" dirty="0">
              <a:solidFill>
                <a:srgbClr val="FF99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868144" y="1485084"/>
            <a:ext cx="334074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Comparável à Grande Recessão 29</a:t>
            </a:r>
          </a:p>
          <a:p>
            <a:pPr algn="ctr"/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Previsão de Queda PIB </a:t>
            </a:r>
          </a:p>
          <a:p>
            <a:pPr algn="ctr"/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2020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07" y="987573"/>
            <a:ext cx="5736637" cy="322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764271" y="4235599"/>
            <a:ext cx="1132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Fonte FMI</a:t>
            </a:r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4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857250"/>
          </a:xfrm>
        </p:spPr>
        <p:txBody>
          <a:bodyPr>
            <a:normAutofit/>
          </a:bodyPr>
          <a:lstStyle/>
          <a:p>
            <a:r>
              <a:rPr lang="pt-BR" sz="4000" dirty="0"/>
              <a:t>Impactos da Crise COVID-19</a:t>
            </a:r>
          </a:p>
        </p:txBody>
      </p:sp>
      <p:sp>
        <p:nvSpPr>
          <p:cNvPr id="6" name="Triângulo isósceles 5"/>
          <p:cNvSpPr/>
          <p:nvPr/>
        </p:nvSpPr>
        <p:spPr>
          <a:xfrm rot="6900000">
            <a:off x="1726234" y="2375894"/>
            <a:ext cx="127043" cy="64800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7143197" y="3061460"/>
            <a:ext cx="1512168" cy="38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b="1" dirty="0">
              <a:solidFill>
                <a:srgbClr val="FF99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80" r="70486" b="36375"/>
          <a:stretch/>
        </p:blipFill>
        <p:spPr bwMode="auto">
          <a:xfrm>
            <a:off x="26874" y="952056"/>
            <a:ext cx="3771802" cy="160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3851920" y="1167839"/>
            <a:ext cx="50689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Aumento do Risco País</a:t>
            </a:r>
          </a:p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8,16 para 11,51%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D0BD15-77D6-4894-85DC-41CDC6C97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87774"/>
            <a:ext cx="4877711" cy="1724585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5057223" y="2942180"/>
            <a:ext cx="3979273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Perda de valor de mercado</a:t>
            </a:r>
          </a:p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Elétricas Bovespa</a:t>
            </a:r>
          </a:p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106 bi</a:t>
            </a:r>
          </a:p>
          <a:p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7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c049095\Downloads\dollar-sign-with-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945" y="1585167"/>
            <a:ext cx="853920" cy="85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857250"/>
          </a:xfrm>
        </p:spPr>
        <p:txBody>
          <a:bodyPr>
            <a:normAutofit/>
          </a:bodyPr>
          <a:lstStyle/>
          <a:p>
            <a:r>
              <a:rPr lang="pt-BR" sz="4000" dirty="0"/>
              <a:t>Impactos da Crise Setor Elétrico</a:t>
            </a:r>
          </a:p>
        </p:txBody>
      </p:sp>
      <p:sp>
        <p:nvSpPr>
          <p:cNvPr id="6" name="Triângulo isósceles 5"/>
          <p:cNvSpPr/>
          <p:nvPr/>
        </p:nvSpPr>
        <p:spPr>
          <a:xfrm rot="6900000">
            <a:off x="1726234" y="2375894"/>
            <a:ext cx="127043" cy="64800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221313" y="843558"/>
            <a:ext cx="65140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Problema no fluxo de caixa das distribuidoras, em razão da: </a:t>
            </a:r>
          </a:p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redução de consumo;</a:t>
            </a:r>
          </a:p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sobrecontratação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inadimplência;</a:t>
            </a:r>
          </a:p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diferimento reajuste tarifário;</a:t>
            </a:r>
          </a:p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aumento dos custos energia: dólar (Itaipu) .</a:t>
            </a:r>
          </a:p>
        </p:txBody>
      </p:sp>
      <p:sp>
        <p:nvSpPr>
          <p:cNvPr id="23" name="Pentágono 22"/>
          <p:cNvSpPr/>
          <p:nvPr/>
        </p:nvSpPr>
        <p:spPr>
          <a:xfrm rot="5400000">
            <a:off x="-406525" y="2375345"/>
            <a:ext cx="2683102" cy="339607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1" name="Retângulo 20"/>
          <p:cNvSpPr/>
          <p:nvPr/>
        </p:nvSpPr>
        <p:spPr>
          <a:xfrm>
            <a:off x="302067" y="4011910"/>
            <a:ext cx="7597214" cy="9361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Riscos para os </a:t>
            </a:r>
          </a:p>
          <a:p>
            <a:pPr algn="ctr"/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Indicadores Econômico-Financeiros dos contratos de concessão</a:t>
            </a:r>
          </a:p>
        </p:txBody>
      </p:sp>
      <p:pic>
        <p:nvPicPr>
          <p:cNvPr id="7170" name="Picture 2" descr="C:\Users\c049095\Downloads\lightbulb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189" y="2224484"/>
            <a:ext cx="2061728" cy="206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143197" y="3061460"/>
            <a:ext cx="1512168" cy="38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3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animBg="1"/>
      <p:bldP spid="21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" y="-20538"/>
            <a:ext cx="9144000" cy="637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Variações de consumo por Estado 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(01/03</a:t>
            </a:r>
            <a:r>
              <a:rPr kumimoji="0" lang="pt-BR" sz="1400" b="1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a 17/04)</a:t>
            </a:r>
            <a:endParaRPr kumimoji="0" lang="pt-BR" sz="105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71077"/>
            <a:ext cx="4039028" cy="435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758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" y="-20538"/>
            <a:ext cx="9144000" cy="637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Consumo horário</a:t>
            </a:r>
            <a:r>
              <a:rPr kumimoji="0" lang="pt-BR" sz="3600" b="1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SIN (01/03 -17/04)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43558"/>
            <a:ext cx="8337797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90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" y="167014"/>
            <a:ext cx="9144000" cy="637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Consumo de Energia Copel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8" name="Pentágono 9">
            <a:extLst>
              <a:ext uri="{FF2B5EF4-FFF2-40B4-BE49-F238E27FC236}">
                <a16:creationId xmlns:a16="http://schemas.microsoft.com/office/drawing/2014/main" id="{8F0F9C2C-C2B0-4976-AC35-2B8ED6B8C33F}"/>
              </a:ext>
            </a:extLst>
          </p:cNvPr>
          <p:cNvSpPr/>
          <p:nvPr/>
        </p:nvSpPr>
        <p:spPr>
          <a:xfrm>
            <a:off x="359024" y="1714909"/>
            <a:ext cx="648000" cy="339607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22636"/>
            <a:ext cx="5567338" cy="34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761908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554EF360696734D9DBD4D5262475C73" ma:contentTypeVersion="9" ma:contentTypeDescription="Crear nuevo documento." ma:contentTypeScope="" ma:versionID="ae44ecd3a892e7b8c0942189349a9eb3">
  <xsd:schema xmlns:xsd="http://www.w3.org/2001/XMLSchema" xmlns:xs="http://www.w3.org/2001/XMLSchema" xmlns:p="http://schemas.microsoft.com/office/2006/metadata/properties" xmlns:ns1="http://schemas.microsoft.com/sharepoint/v3" xmlns:ns2="a4ff5ec7-4468-4416-b256-2de1d7254c7f" targetNamespace="http://schemas.microsoft.com/office/2006/metadata/properties" ma:root="true" ma:fieldsID="54dd0c8e9ae5518bda6bf3d0b134b959" ns1:_="" ns2:_="">
    <xsd:import namespace="http://schemas.microsoft.com/sharepoint/v3"/>
    <xsd:import namespace="a4ff5ec7-4468-4416-b256-2de1d7254c7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VariationsItemGroupID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Descripc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  <xsd:element name="VariationsItemGroupID" ma:index="10" nillable="true" ma:displayName="Identificador de grupo de elementos" ma:description="" ma:hidden="true" ma:internalName="VariationsItemGroupID">
      <xsd:simpleType>
        <xsd:restriction base="dms:Unknown"/>
      </xsd:simpleType>
    </xsd:element>
    <xsd:element name="AverageRating" ma:index="11" nillable="true" ma:displayName="Clasificación (0-5)" ma:decimals="2" ma:description="Valor promedio de todas las clasificaciones que se han enviado" ma:internalName="AverageRating" ma:readOnly="true">
      <xsd:simpleType>
        <xsd:restriction base="dms:Number"/>
      </xsd:simpleType>
    </xsd:element>
    <xsd:element name="RatingCount" ma:index="12" nillable="true" ma:displayName="Número de clasificaciones" ma:decimals="0" ma:description="Número de clasificaciones enviado" ma:internalName="RatingCount" ma:readOnly="true">
      <xsd:simpleType>
        <xsd:restriction base="dms:Number"/>
      </xsd:simpleType>
    </xsd:element>
    <xsd:element name="RatedBy" ma:index="13" nillable="true" ma:displayName="Valorado por" ma:description="Los usuarios valoraron el elemento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4" nillable="true" ma:displayName="Valoraciones de usuario" ma:description="Valoraciones de usuario para el elemento" ma:hidden="true" ma:internalName="Ratings">
      <xsd:simpleType>
        <xsd:restriction base="dms:Note"/>
      </xsd:simpleType>
    </xsd:element>
    <xsd:element name="LikesCount" ma:index="15" nillable="true" ma:displayName="Número de Me gusta" ma:internalName="LikesCount">
      <xsd:simpleType>
        <xsd:restriction base="dms:Unknown"/>
      </xsd:simpleType>
    </xsd:element>
    <xsd:element name="LikedBy" ma:index="16" nillable="true" ma:displayName="Gusta a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f5ec7-4468-4416-b256-2de1d7254c7f" elementFormDefault="qualified">
    <xsd:import namespace="http://schemas.microsoft.com/office/2006/documentManagement/types"/>
    <xsd:import namespace="http://schemas.microsoft.com/office/infopath/2007/PartnerControls"/>
    <xsd:element name="Descripcion" ma:index="17" nillable="true" ma:displayName="Descripcion" ma:internalName="Descripc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Ratings xmlns="http://schemas.microsoft.com/sharepoint/v3" xsi:nil="true"/>
    <Descripcion xmlns="a4ff5ec7-4468-4416-b256-2de1d7254c7f" xsi:nil="true"/>
    <VariationsItemGroupID xmlns="http://schemas.microsoft.com/sharepoint/v3">bb57d811-80a7-41d8-91a9-4e7fd8ab1f43</VariationsItemGroupID>
    <LikedBy xmlns="http://schemas.microsoft.com/sharepoint/v3">
      <UserInfo>
        <DisplayName/>
        <AccountId xsi:nil="true"/>
        <AccountType/>
      </UserInfo>
    </LikedBy>
    <PublishingExpirationDate xmlns="http://schemas.microsoft.com/sharepoint/v3" xsi:nil="true"/>
    <PublishingStartDate xmlns="http://schemas.microsoft.com/sharepoint/v3" xsi:nil="true"/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4C7844AB-E469-444D-9692-D52100DA1E4C}"/>
</file>

<file path=customXml/itemProps2.xml><?xml version="1.0" encoding="utf-8"?>
<ds:datastoreItem xmlns:ds="http://schemas.openxmlformats.org/officeDocument/2006/customXml" ds:itemID="{FE05B948-797F-4BFD-8E39-EC9689B8E455}"/>
</file>

<file path=customXml/itemProps3.xml><?xml version="1.0" encoding="utf-8"?>
<ds:datastoreItem xmlns:ds="http://schemas.openxmlformats.org/officeDocument/2006/customXml" ds:itemID="{AF63068D-65DB-43B4-9C38-6D5CF6C89A48}"/>
</file>

<file path=docProps/app.xml><?xml version="1.0" encoding="utf-8"?>
<Properties xmlns="http://schemas.openxmlformats.org/officeDocument/2006/extended-properties" xmlns:vt="http://schemas.openxmlformats.org/officeDocument/2006/docPropsVTypes">
  <TotalTime>2359</TotalTime>
  <Words>417</Words>
  <Application>Microsoft Office PowerPoint</Application>
  <PresentationFormat>Presentación en pantalla (16:9)</PresentationFormat>
  <Paragraphs>73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Calibri</vt:lpstr>
      <vt:lpstr>Open Sans Extrabold</vt:lpstr>
      <vt:lpstr>Personalizar design</vt:lpstr>
      <vt:lpstr>1_Personalizar design</vt:lpstr>
      <vt:lpstr>2_Personalizar design</vt:lpstr>
      <vt:lpstr>1_Tema do Office</vt:lpstr>
      <vt:lpstr>2_Tema do Office</vt:lpstr>
      <vt:lpstr>Presentación de PowerPoint</vt:lpstr>
      <vt:lpstr>Covid-19:  Impactos NO SETOR ELÉTRICO</vt:lpstr>
      <vt:lpstr>Presentación de PowerPoint</vt:lpstr>
      <vt:lpstr>Impactos da Crise COVID-19</vt:lpstr>
      <vt:lpstr>Impactos da Crise COVID-19</vt:lpstr>
      <vt:lpstr>Impactos da Crise Setor Elétrico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Copel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RODOLFO MICHELIS ABILHOA</dc:creator>
  <cp:lastModifiedBy>Jessica  Kaufman</cp:lastModifiedBy>
  <cp:revision>116</cp:revision>
  <dcterms:created xsi:type="dcterms:W3CDTF">2019-05-02T17:17:52Z</dcterms:created>
  <dcterms:modified xsi:type="dcterms:W3CDTF">2020-05-05T18:45:39Z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0x0101001554EF360696734D9DBD4D5262475C73</vt:lpwstr>
  </property>
</Properties>
</file>