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0" r:id="rId2"/>
    <p:sldId id="261" r:id="rId3"/>
    <p:sldId id="290" r:id="rId4"/>
    <p:sldId id="291" r:id="rId5"/>
    <p:sldId id="287" r:id="rId6"/>
    <p:sldId id="288" r:id="rId7"/>
    <p:sldId id="264" r:id="rId8"/>
    <p:sldId id="262" r:id="rId9"/>
    <p:sldId id="263" r:id="rId10"/>
    <p:sldId id="289" r:id="rId11"/>
    <p:sldId id="278" r:id="rId12"/>
    <p:sldId id="279" r:id="rId13"/>
    <p:sldId id="280" r:id="rId14"/>
    <p:sldId id="267" r:id="rId15"/>
    <p:sldId id="271" r:id="rId16"/>
    <p:sldId id="281" r:id="rId17"/>
    <p:sldId id="285" r:id="rId18"/>
    <p:sldId id="284" r:id="rId19"/>
    <p:sldId id="283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5AD"/>
    <a:srgbClr val="A3DE42"/>
    <a:srgbClr val="16AE02"/>
    <a:srgbClr val="2AA30D"/>
    <a:srgbClr val="1F9B15"/>
    <a:srgbClr val="6BA907"/>
    <a:srgbClr val="F2F2F2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4280" autoAdjust="0"/>
  </p:normalViewPr>
  <p:slideViewPr>
    <p:cSldViewPr snapToGrid="0">
      <p:cViewPr varScale="1">
        <p:scale>
          <a:sx n="84" d="100"/>
          <a:sy n="84" d="100"/>
        </p:scale>
        <p:origin x="-67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11FF5BF-A9FE-4FA8-AF0E-B6E8866F19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EAB9AB4-6D57-4534-91C0-575F659BD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D400-0AFD-4B7A-B8D1-10D256481ABC}" type="datetimeFigureOut">
              <a:rPr lang="es-CO" smtClean="0"/>
              <a:t>16/11/2017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E394404-E08D-4B75-B1DA-570FFD7A97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4C0D985-CDFE-4E1C-AC9F-69BB000C98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54F3B-C58B-48EA-B144-09DB86D325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8619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E001-66E0-4F5C-9B45-D0C340A888F3}" type="datetimeFigureOut">
              <a:rPr lang="es-CO" smtClean="0"/>
              <a:t>16/11/2017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3F771-03C5-4203-A418-FCC83F4929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625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3F771-03C5-4203-A418-FCC83F4929E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766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3F771-03C5-4203-A418-FCC83F4929E7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664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3F771-03C5-4203-A418-FCC83F4929E7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766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3F771-03C5-4203-A418-FCC83F4929E7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664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3F771-03C5-4203-A418-FCC83F4929E7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664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3F771-03C5-4203-A418-FCC83F4929E7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664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 userDrawn="1"/>
        </p:nvSpPr>
        <p:spPr>
          <a:xfrm>
            <a:off x="6418836" y="83467"/>
            <a:ext cx="528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DINCond-Light" pitchFamily="50" charset="0"/>
              </a:rPr>
              <a:t>www.cocier.org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C1CBC20-CA6D-4E01-AE98-6E607C717A3E}"/>
              </a:ext>
            </a:extLst>
          </p:cNvPr>
          <p:cNvGrpSpPr/>
          <p:nvPr userDrawn="1"/>
        </p:nvGrpSpPr>
        <p:grpSpPr>
          <a:xfrm>
            <a:off x="0" y="0"/>
            <a:ext cx="12296632" cy="6906123"/>
            <a:chOff x="0" y="0"/>
            <a:chExt cx="12296632" cy="6906123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BC4040D8-FB84-4D7A-94C2-6C9DF996EFC3}"/>
                </a:ext>
              </a:extLst>
            </p:cNvPr>
            <p:cNvGrpSpPr/>
            <p:nvPr userDrawn="1"/>
          </p:nvGrpSpPr>
          <p:grpSpPr>
            <a:xfrm>
              <a:off x="0" y="0"/>
              <a:ext cx="12225988" cy="6858000"/>
              <a:chOff x="0" y="0"/>
              <a:chExt cx="12225988" cy="685800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94083D4F-E84A-4FB8-91B1-3E80A74386E9}"/>
                  </a:ext>
                </a:extLst>
              </p:cNvPr>
              <p:cNvGrpSpPr/>
              <p:nvPr userDrawn="1"/>
            </p:nvGrpSpPr>
            <p:grpSpPr>
              <a:xfrm>
                <a:off x="0" y="0"/>
                <a:ext cx="12225988" cy="6858000"/>
                <a:chOff x="0" y="0"/>
                <a:chExt cx="12225988" cy="6858000"/>
              </a:xfrm>
            </p:grpSpPr>
            <p:pic>
              <p:nvPicPr>
                <p:cNvPr id="3" name="Imagen 2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12225988" cy="6858000"/>
                </a:xfrm>
                <a:prstGeom prst="rect">
                  <a:avLst/>
                </a:prstGeom>
              </p:spPr>
            </p:pic>
            <p:pic>
              <p:nvPicPr>
                <p:cNvPr id="8" name="Imagen 4">
                  <a:extLst>
                    <a:ext uri="{FF2B5EF4-FFF2-40B4-BE49-F238E27FC236}">
                      <a16:creationId xmlns="" xmlns:a16="http://schemas.microsoft.com/office/drawing/2014/main" id="{8C5BE4EA-0C7A-4EC6-804D-944C2825870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0" y="268133"/>
                  <a:ext cx="3355986" cy="1073916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F4971F76-E1F5-4673-8210-DF402EF783DA}"/>
                  </a:ext>
                </a:extLst>
              </p:cNvPr>
              <p:cNvGrpSpPr/>
              <p:nvPr userDrawn="1"/>
            </p:nvGrpSpPr>
            <p:grpSpPr>
              <a:xfrm>
                <a:off x="6891666" y="136336"/>
                <a:ext cx="5120639" cy="6408220"/>
                <a:chOff x="6891666" y="162461"/>
                <a:chExt cx="5120639" cy="6408220"/>
              </a:xfrm>
            </p:grpSpPr>
            <p:sp>
              <p:nvSpPr>
                <p:cNvPr id="10" name="Rectángulo 6">
                  <a:extLst>
                    <a:ext uri="{FF2B5EF4-FFF2-40B4-BE49-F238E27FC236}">
                      <a16:creationId xmlns="" xmlns:a16="http://schemas.microsoft.com/office/drawing/2014/main" id="{AB1C4A4B-9134-45E9-8E1D-E27F92B904B8}"/>
                    </a:ext>
                  </a:extLst>
                </p:cNvPr>
                <p:cNvSpPr/>
                <p:nvPr userDrawn="1"/>
              </p:nvSpPr>
              <p:spPr>
                <a:xfrm>
                  <a:off x="9627325" y="162461"/>
                  <a:ext cx="2325189" cy="373806"/>
                </a:xfrm>
                <a:prstGeom prst="rect">
                  <a:avLst/>
                </a:prstGeom>
                <a:solidFill>
                  <a:srgbClr val="F2F2F2"/>
                </a:solidFill>
                <a:ln>
                  <a:solidFill>
                    <a:srgbClr val="F2F2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5" name="Rectángulo 6">
                  <a:extLst>
                    <a:ext uri="{FF2B5EF4-FFF2-40B4-BE49-F238E27FC236}">
                      <a16:creationId xmlns="" xmlns:a16="http://schemas.microsoft.com/office/drawing/2014/main" id="{265CE79A-848D-4C76-9139-C967670BB197}"/>
                    </a:ext>
                  </a:extLst>
                </p:cNvPr>
                <p:cNvSpPr/>
                <p:nvPr userDrawn="1"/>
              </p:nvSpPr>
              <p:spPr>
                <a:xfrm>
                  <a:off x="6891666" y="5330521"/>
                  <a:ext cx="5120639" cy="124016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solidFill>
                    <a:srgbClr val="F2F2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</p:grpSp>
        <p:sp>
          <p:nvSpPr>
            <p:cNvPr id="11" name="Rectángulo 8">
              <a:extLst>
                <a:ext uri="{FF2B5EF4-FFF2-40B4-BE49-F238E27FC236}">
                  <a16:creationId xmlns="" xmlns:a16="http://schemas.microsoft.com/office/drawing/2014/main" id="{4FB0DAA5-D017-47D2-8C87-3E00F1C15683}"/>
                </a:ext>
              </a:extLst>
            </p:cNvPr>
            <p:cNvSpPr/>
            <p:nvPr userDrawn="1"/>
          </p:nvSpPr>
          <p:spPr>
            <a:xfrm>
              <a:off x="9376012" y="6448304"/>
              <a:ext cx="2920620" cy="382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ight LED Display-7" panose="02000000000000000000" pitchFamily="2" charset="0"/>
                </a:rPr>
                <a:t>www.congresocier2017</a:t>
              </a:r>
            </a:p>
          </p:txBody>
        </p:sp>
        <p:pic>
          <p:nvPicPr>
            <p:cNvPr id="12" name="Imagen 9">
              <a:extLst>
                <a:ext uri="{FF2B5EF4-FFF2-40B4-BE49-F238E27FC236}">
                  <a16:creationId xmlns="" xmlns:a16="http://schemas.microsoft.com/office/drawing/2014/main" id="{FB7BA708-8B82-486D-9512-1B8DAB4A0C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7880" y="6372938"/>
              <a:ext cx="1450264" cy="53318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7C823DB6-B757-451F-9681-ED2311A44E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217" b="14963"/>
            <a:stretch/>
          </p:blipFill>
          <p:spPr>
            <a:xfrm>
              <a:off x="6951432" y="6414817"/>
              <a:ext cx="459462" cy="421917"/>
            </a:xfrm>
            <a:prstGeom prst="rect">
              <a:avLst/>
            </a:prstGeom>
          </p:spPr>
        </p:pic>
      </p:grp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435E50A8-EA0F-409C-95AB-85B4A43C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50373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748CD1-962D-4AAF-A6D8-BB04EFEA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E6EE66C-EE83-46E6-A665-7EF7354D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D22B-023D-4989-98EB-F86603B8D633}" type="datetimeFigureOut">
              <a:rPr lang="es-CO" smtClean="0"/>
              <a:t>16/11/2017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ACA4D89-67D5-4DF8-A6A1-B171FBB8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9AE4CF3-BC47-45AE-84F4-2F3E5282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E92C-5CFB-406A-A57A-A644CB709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04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6AC8-0F0C-0D41-851E-B629CCA0807D}" type="datetimeFigureOut">
              <a:rPr lang="es-ES_tradnl" smtClean="0"/>
              <a:t>16/11/2017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4948-25AB-3A4D-85E4-20539319A5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464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D22B-023D-4989-98EB-F86603B8D633}" type="datetimeFigureOut">
              <a:rPr lang="es-CO" smtClean="0"/>
              <a:t>16/11/2017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5E92C-5CFB-406A-A57A-A644CB709B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819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12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7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28.png"/><Relationship Id="rId2" Type="http://schemas.openxmlformats.org/officeDocument/2006/relationships/image" Target="../media/image36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microsoft.com/office/2007/relationships/hdphoto" Target="../media/hdphoto1.wdp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microsoft.com/office/2007/relationships/hdphoto" Target="../media/hdphoto1.wdp"/><Relationship Id="rId4" Type="http://schemas.openxmlformats.org/officeDocument/2006/relationships/image" Target="../media/image46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6.png"/><Relationship Id="rId4" Type="http://schemas.openxmlformats.org/officeDocument/2006/relationships/image" Target="../media/image53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57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microsoft.com/office/2007/relationships/hdphoto" Target="../media/hdphoto1.wdp"/><Relationship Id="rId5" Type="http://schemas.openxmlformats.org/officeDocument/2006/relationships/image" Target="../media/image61.png"/><Relationship Id="rId10" Type="http://schemas.openxmlformats.org/officeDocument/2006/relationships/image" Target="../media/image7.png"/><Relationship Id="rId4" Type="http://schemas.openxmlformats.org/officeDocument/2006/relationships/image" Target="../media/image60.emf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4.png"/><Relationship Id="rId4" Type="http://schemas.microsoft.com/office/2007/relationships/hdphoto" Target="../media/hdphoto1.wdp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emf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2970DBD-F4D7-475B-8381-80E7785028A9}"/>
              </a:ext>
            </a:extLst>
          </p:cNvPr>
          <p:cNvSpPr txBox="1"/>
          <p:nvPr/>
        </p:nvSpPr>
        <p:spPr>
          <a:xfrm>
            <a:off x="2703745" y="2304235"/>
            <a:ext cx="923158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GESTIÓN DE ACTIVOS CON COMPONENTES CAPACITIVAS </a:t>
            </a:r>
            <a:endParaRPr lang="es-CO" b="1" dirty="0" smtClean="0"/>
          </a:p>
          <a:p>
            <a:pPr algn="ctr"/>
            <a:r>
              <a:rPr lang="es-CO" b="1" dirty="0"/>
              <a:t>T1.5</a:t>
            </a:r>
            <a:r>
              <a:rPr lang="es-CO" b="1" dirty="0" smtClean="0"/>
              <a:t>.</a:t>
            </a:r>
          </a:p>
          <a:p>
            <a:pPr algn="ctr"/>
            <a:r>
              <a:rPr lang="es-CO" sz="2000" b="1" dirty="0" smtClean="0"/>
              <a:t>FÉLIX HUMBERTO MONTAÑO</a:t>
            </a:r>
          </a:p>
          <a:p>
            <a:pPr algn="ctr"/>
            <a:r>
              <a:rPr lang="es-CO" dirty="0" smtClean="0"/>
              <a:t>GRUPO ENERGIA BOGOTÁ</a:t>
            </a:r>
            <a:endParaRPr lang="es-CO" dirty="0"/>
          </a:p>
          <a:p>
            <a:pPr algn="ctr"/>
            <a:r>
              <a:rPr lang="es-CO" dirty="0" smtClean="0"/>
              <a:t>fmontano@geb.com.co</a:t>
            </a:r>
            <a:endParaRPr lang="es-CO" dirty="0"/>
          </a:p>
          <a:p>
            <a:pPr algn="ctr"/>
            <a:r>
              <a:rPr lang="es-CO" dirty="0"/>
              <a:t>  </a:t>
            </a:r>
          </a:p>
          <a:p>
            <a:pPr algn="ctr"/>
            <a:endParaRPr lang="es-CO" dirty="0"/>
          </a:p>
          <a:p>
            <a:pPr algn="ctr"/>
            <a:r>
              <a:rPr lang="es-CO" dirty="0" smtClean="0"/>
              <a:t>Gerencia de Operación </a:t>
            </a:r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43" y="6423660"/>
            <a:ext cx="531495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3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26 Conector recto"/>
          <p:cNvCxnSpPr/>
          <p:nvPr/>
        </p:nvCxnSpPr>
        <p:spPr>
          <a:xfrm flipV="1">
            <a:off x="319795" y="1084176"/>
            <a:ext cx="11336177" cy="1776"/>
          </a:xfrm>
          <a:prstGeom prst="line">
            <a:avLst/>
          </a:prstGeom>
          <a:ln w="28575">
            <a:solidFill>
              <a:srgbClr val="254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5 Grupo"/>
          <p:cNvGrpSpPr/>
          <p:nvPr/>
        </p:nvGrpSpPr>
        <p:grpSpPr>
          <a:xfrm>
            <a:off x="68935" y="1796019"/>
            <a:ext cx="4643438" cy="3847686"/>
            <a:chOff x="3654915" y="3066412"/>
            <a:chExt cx="4643438" cy="384768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915" y="3066412"/>
              <a:ext cx="4643438" cy="383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Elipse"/>
            <p:cNvSpPr/>
            <p:nvPr/>
          </p:nvSpPr>
          <p:spPr>
            <a:xfrm>
              <a:off x="4063364" y="3121402"/>
              <a:ext cx="3927536" cy="3792696"/>
            </a:xfrm>
            <a:prstGeom prst="ellipse">
              <a:avLst/>
            </a:prstGeom>
            <a:solidFill>
              <a:schemeClr val="accent1">
                <a:alpha val="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296463" y="171179"/>
            <a:ext cx="7765545" cy="584775"/>
            <a:chOff x="296463" y="171179"/>
            <a:chExt cx="7765545" cy="584775"/>
          </a:xfrm>
        </p:grpSpPr>
        <p:sp>
          <p:nvSpPr>
            <p:cNvPr id="2" name="1 Rectángulo"/>
            <p:cNvSpPr/>
            <p:nvPr/>
          </p:nvSpPr>
          <p:spPr>
            <a:xfrm>
              <a:off x="1362738" y="232730"/>
              <a:ext cx="66992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s-CO" sz="2400" b="1" dirty="0" smtClean="0">
                  <a:solidFill>
                    <a:srgbClr val="00B0F0"/>
                  </a:solidFill>
                  <a:sym typeface="Arial"/>
                </a:rPr>
                <a:t>Simulaciones condiciones de operación (1)</a:t>
              </a:r>
              <a:endParaRPr lang="es-CO" sz="2400" b="1" dirty="0">
                <a:solidFill>
                  <a:srgbClr val="00B0F0"/>
                </a:solidFill>
                <a:sym typeface="Arial"/>
              </a:endParaRP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296463" y="171179"/>
              <a:ext cx="4138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s-CO" sz="3200" b="1" dirty="0">
                  <a:solidFill>
                    <a:srgbClr val="00B0F0"/>
                  </a:solidFill>
                </a:rPr>
                <a:t>4</a:t>
              </a:r>
            </a:p>
          </p:txBody>
        </p:sp>
        <p:sp>
          <p:nvSpPr>
            <p:cNvPr id="47" name="4 Triángulo isósceles"/>
            <p:cNvSpPr/>
            <p:nvPr/>
          </p:nvSpPr>
          <p:spPr>
            <a:xfrm rot="5400000">
              <a:off x="934061" y="185751"/>
              <a:ext cx="84455" cy="555625"/>
            </a:xfrm>
            <a:prstGeom prst="triangle">
              <a:avLst/>
            </a:prstGeom>
            <a:ln w="603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s-CO"/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398" y="100971"/>
            <a:ext cx="750592" cy="7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49 Imagen" descr="cid:image001.png@01D34989.4A421BB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5" y="6352314"/>
            <a:ext cx="2315876" cy="36904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52 Rectángulo"/>
          <p:cNvSpPr/>
          <p:nvPr/>
        </p:nvSpPr>
        <p:spPr>
          <a:xfrm>
            <a:off x="8608801" y="6510717"/>
            <a:ext cx="13605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Arquitectura</a:t>
            </a:r>
            <a:endParaRPr lang="es-CO" sz="800" b="1" dirty="0"/>
          </a:p>
        </p:txBody>
      </p:sp>
      <p:sp>
        <p:nvSpPr>
          <p:cNvPr id="65" name="64 Elipse"/>
          <p:cNvSpPr/>
          <p:nvPr/>
        </p:nvSpPr>
        <p:spPr>
          <a:xfrm>
            <a:off x="4404920" y="1815625"/>
            <a:ext cx="3927536" cy="3792696"/>
          </a:xfrm>
          <a:prstGeom prst="ellipse">
            <a:avLst/>
          </a:prstGeom>
          <a:solidFill>
            <a:schemeClr val="bg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23" y="2207178"/>
            <a:ext cx="1954530" cy="297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730420" y="2815202"/>
            <a:ext cx="33377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 </a:t>
            </a:r>
            <a:r>
              <a:rPr lang="es-CO" dirty="0" smtClean="0"/>
              <a:t>Normas:</a:t>
            </a:r>
          </a:p>
          <a:p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IEC60871 Condensadores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IEC 60289 Reactores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IEC 60056 Interruptores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IEEE 519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…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1355686" y="4992883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 </a:t>
            </a:r>
            <a:r>
              <a:rPr lang="es-CO" sz="800" dirty="0" smtClean="0"/>
              <a:t>Herramienta desarrollada en el GEB</a:t>
            </a:r>
          </a:p>
        </p:txBody>
      </p:sp>
      <p:sp>
        <p:nvSpPr>
          <p:cNvPr id="68" name="67 CuadroTexto"/>
          <p:cNvSpPr txBox="1"/>
          <p:nvPr/>
        </p:nvSpPr>
        <p:spPr>
          <a:xfrm>
            <a:off x="6049099" y="502589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 </a:t>
            </a:r>
            <a:r>
              <a:rPr lang="es-CO" sz="800" b="1" dirty="0" err="1"/>
              <a:t>ATPDraw</a:t>
            </a:r>
            <a:endParaRPr lang="es-CO" sz="800" dirty="0" smtClean="0"/>
          </a:p>
        </p:txBody>
      </p:sp>
    </p:spTree>
    <p:extLst>
      <p:ext uri="{BB962C8B-B14F-4D97-AF65-F5344CB8AC3E}">
        <p14:creationId xmlns:p14="http://schemas.microsoft.com/office/powerpoint/2010/main" val="39168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271568" y="100971"/>
            <a:ext cx="11812422" cy="6642686"/>
            <a:chOff x="271568" y="100971"/>
            <a:chExt cx="11812422" cy="6642686"/>
          </a:xfrm>
        </p:grpSpPr>
        <p:sp>
          <p:nvSpPr>
            <p:cNvPr id="49" name="48 Rectángulo redondeado"/>
            <p:cNvSpPr/>
            <p:nvPr/>
          </p:nvSpPr>
          <p:spPr>
            <a:xfrm>
              <a:off x="8836801" y="1314083"/>
              <a:ext cx="2335015" cy="185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44" name="43 Grupo"/>
            <p:cNvGrpSpPr/>
            <p:nvPr/>
          </p:nvGrpSpPr>
          <p:grpSpPr>
            <a:xfrm>
              <a:off x="8800039" y="1266510"/>
              <a:ext cx="2218264" cy="1761490"/>
              <a:chOff x="1728334" y="5608354"/>
              <a:chExt cx="2335015" cy="1854200"/>
            </a:xfrm>
          </p:grpSpPr>
          <p:sp>
            <p:nvSpPr>
              <p:cNvPr id="45" name="44 Rectángulo redondeado"/>
              <p:cNvSpPr/>
              <p:nvPr/>
            </p:nvSpPr>
            <p:spPr>
              <a:xfrm>
                <a:off x="1728334" y="5608354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46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8555" y="5826036"/>
                <a:ext cx="2294573" cy="1403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7" name="26 Conector recto"/>
            <p:cNvCxnSpPr/>
            <p:nvPr/>
          </p:nvCxnSpPr>
          <p:spPr>
            <a:xfrm flipV="1">
              <a:off x="319795" y="1084176"/>
              <a:ext cx="11336177" cy="1776"/>
            </a:xfrm>
            <a:prstGeom prst="line">
              <a:avLst/>
            </a:prstGeom>
            <a:ln w="28575">
              <a:solidFill>
                <a:srgbClr val="254A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5 Grupo"/>
            <p:cNvGrpSpPr/>
            <p:nvPr/>
          </p:nvGrpSpPr>
          <p:grpSpPr>
            <a:xfrm>
              <a:off x="3718469" y="1741029"/>
              <a:ext cx="4643438" cy="3847686"/>
              <a:chOff x="3654915" y="3066412"/>
              <a:chExt cx="4643438" cy="3847686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4915" y="3066412"/>
                <a:ext cx="4643438" cy="3831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4 Elipse"/>
              <p:cNvSpPr/>
              <p:nvPr/>
            </p:nvSpPr>
            <p:spPr>
              <a:xfrm>
                <a:off x="4063364" y="3121402"/>
                <a:ext cx="3927536" cy="3792696"/>
              </a:xfrm>
              <a:prstGeom prst="ellipse">
                <a:avLst/>
              </a:prstGeom>
              <a:solidFill>
                <a:schemeClr val="accent1">
                  <a:alpha val="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17" name="16 Grupo"/>
            <p:cNvGrpSpPr/>
            <p:nvPr/>
          </p:nvGrpSpPr>
          <p:grpSpPr>
            <a:xfrm>
              <a:off x="8248214" y="4889457"/>
              <a:ext cx="2335015" cy="1854200"/>
              <a:chOff x="319793" y="1134402"/>
              <a:chExt cx="2335015" cy="1854200"/>
            </a:xfrm>
          </p:grpSpPr>
          <p:sp>
            <p:nvSpPr>
              <p:cNvPr id="7" name="6 Rectángulo redondeado"/>
              <p:cNvSpPr/>
              <p:nvPr/>
            </p:nvSpPr>
            <p:spPr>
              <a:xfrm>
                <a:off x="319793" y="1134402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1026" name="Imagen 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3248" y="1189991"/>
                <a:ext cx="1027502" cy="1561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10 Grupo"/>
            <p:cNvGrpSpPr/>
            <p:nvPr/>
          </p:nvGrpSpPr>
          <p:grpSpPr>
            <a:xfrm>
              <a:off x="9289085" y="3021432"/>
              <a:ext cx="2335015" cy="1854200"/>
              <a:chOff x="462021" y="1236832"/>
              <a:chExt cx="2335015" cy="1854200"/>
            </a:xfrm>
          </p:grpSpPr>
          <p:sp>
            <p:nvSpPr>
              <p:cNvPr id="12" name="11 Rectángulo redondeado"/>
              <p:cNvSpPr/>
              <p:nvPr/>
            </p:nvSpPr>
            <p:spPr>
              <a:xfrm>
                <a:off x="462021" y="1236832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371" y="1342251"/>
                <a:ext cx="1405414" cy="792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22" y="2146867"/>
                <a:ext cx="1415112" cy="866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6" name="55 Grupo"/>
            <p:cNvGrpSpPr/>
            <p:nvPr/>
          </p:nvGrpSpPr>
          <p:grpSpPr>
            <a:xfrm>
              <a:off x="8266826" y="1138365"/>
              <a:ext cx="2335015" cy="1854200"/>
              <a:chOff x="5044751" y="1084176"/>
              <a:chExt cx="2335015" cy="1854200"/>
            </a:xfrm>
          </p:grpSpPr>
          <p:sp>
            <p:nvSpPr>
              <p:cNvPr id="58" name="57 Rectángulo redondeado"/>
              <p:cNvSpPr/>
              <p:nvPr/>
            </p:nvSpPr>
            <p:spPr>
              <a:xfrm>
                <a:off x="5044751" y="1084176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62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7791" y="1336906"/>
                <a:ext cx="2251710" cy="1348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4" name="33 Conector curvado"/>
            <p:cNvCxnSpPr>
              <a:stCxn id="38" idx="3"/>
            </p:cNvCxnSpPr>
            <p:nvPr/>
          </p:nvCxnSpPr>
          <p:spPr>
            <a:xfrm>
              <a:off x="3925265" y="2048132"/>
              <a:ext cx="563166" cy="44643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curvado"/>
            <p:cNvCxnSpPr>
              <a:stCxn id="30" idx="3"/>
            </p:cNvCxnSpPr>
            <p:nvPr/>
          </p:nvCxnSpPr>
          <p:spPr>
            <a:xfrm flipV="1">
              <a:off x="3033491" y="3700259"/>
              <a:ext cx="1057157" cy="22696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curvado"/>
            <p:cNvCxnSpPr>
              <a:stCxn id="13" idx="3"/>
            </p:cNvCxnSpPr>
            <p:nvPr/>
          </p:nvCxnSpPr>
          <p:spPr>
            <a:xfrm flipV="1">
              <a:off x="3961534" y="5029886"/>
              <a:ext cx="750839" cy="760644"/>
            </a:xfrm>
            <a:prstGeom prst="curvedConnector2">
              <a:avLst/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curvado"/>
            <p:cNvCxnSpPr>
              <a:stCxn id="7" idx="1"/>
              <a:endCxn id="5" idx="5"/>
            </p:cNvCxnSpPr>
            <p:nvPr/>
          </p:nvCxnSpPr>
          <p:spPr>
            <a:xfrm rot="10800000">
              <a:off x="7479280" y="5033289"/>
              <a:ext cx="768934" cy="783269"/>
            </a:xfrm>
            <a:prstGeom prst="curvedConnector2">
              <a:avLst/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curvado"/>
            <p:cNvCxnSpPr>
              <a:stCxn id="12" idx="1"/>
            </p:cNvCxnSpPr>
            <p:nvPr/>
          </p:nvCxnSpPr>
          <p:spPr>
            <a:xfrm rot="10800000">
              <a:off x="8054455" y="3805850"/>
              <a:ext cx="1234631" cy="142683"/>
            </a:xfrm>
            <a:prstGeom prst="curvedConnector3">
              <a:avLst>
                <a:gd name="adj1" fmla="val 51028"/>
              </a:avLst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curvado"/>
            <p:cNvCxnSpPr>
              <a:stCxn id="58" idx="1"/>
            </p:cNvCxnSpPr>
            <p:nvPr/>
          </p:nvCxnSpPr>
          <p:spPr>
            <a:xfrm rot="10800000" flipV="1">
              <a:off x="7497894" y="2065464"/>
              <a:ext cx="768933" cy="22321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23 Grupo"/>
            <p:cNvGrpSpPr/>
            <p:nvPr/>
          </p:nvGrpSpPr>
          <p:grpSpPr>
            <a:xfrm>
              <a:off x="271568" y="1121032"/>
              <a:ext cx="3689966" cy="5596598"/>
              <a:chOff x="-1035159" y="1131284"/>
              <a:chExt cx="3689966" cy="5596598"/>
            </a:xfrm>
          </p:grpSpPr>
          <p:sp>
            <p:nvSpPr>
              <p:cNvPr id="55" name="54 Rectángulo redondeado"/>
              <p:cNvSpPr/>
              <p:nvPr/>
            </p:nvSpPr>
            <p:spPr>
              <a:xfrm>
                <a:off x="-1035159" y="2832630"/>
                <a:ext cx="2335015" cy="1854200"/>
              </a:xfrm>
              <a:prstGeom prst="roundRect">
                <a:avLst>
                  <a:gd name="adj" fmla="val 1050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54" name="53 Rectángulo redondeado"/>
              <p:cNvSpPr/>
              <p:nvPr/>
            </p:nvSpPr>
            <p:spPr>
              <a:xfrm>
                <a:off x="-811713" y="2913334"/>
                <a:ext cx="2335015" cy="1854200"/>
              </a:xfrm>
              <a:prstGeom prst="roundRect">
                <a:avLst>
                  <a:gd name="adj" fmla="val 1050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18" name="17 Grupo"/>
              <p:cNvGrpSpPr/>
              <p:nvPr/>
            </p:nvGrpSpPr>
            <p:grpSpPr>
              <a:xfrm>
                <a:off x="283523" y="1131284"/>
                <a:ext cx="2335015" cy="1854200"/>
                <a:chOff x="283523" y="1131284"/>
                <a:chExt cx="2335015" cy="1854200"/>
              </a:xfrm>
            </p:grpSpPr>
            <p:sp>
              <p:nvSpPr>
                <p:cNvPr id="38" name="37 Rectángulo redondeado"/>
                <p:cNvSpPr/>
                <p:nvPr/>
              </p:nvSpPr>
              <p:spPr>
                <a:xfrm>
                  <a:off x="283523" y="1131284"/>
                  <a:ext cx="2335015" cy="18542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31" name="30 Imagen"/>
                <p:cNvPicPr/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9258" y="1441135"/>
                  <a:ext cx="1801871" cy="124073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9" name="8 Grupo"/>
              <p:cNvGrpSpPr/>
              <p:nvPr/>
            </p:nvGrpSpPr>
            <p:grpSpPr>
              <a:xfrm>
                <a:off x="26114" y="4686830"/>
                <a:ext cx="2628693" cy="2041052"/>
                <a:chOff x="8904113" y="1243025"/>
                <a:chExt cx="2628693" cy="2041052"/>
              </a:xfrm>
            </p:grpSpPr>
            <p:sp>
              <p:nvSpPr>
                <p:cNvPr id="42" name="41 Rectángulo redondeado"/>
                <p:cNvSpPr/>
                <p:nvPr/>
              </p:nvSpPr>
              <p:spPr>
                <a:xfrm>
                  <a:off x="8904113" y="1243025"/>
                  <a:ext cx="2335015" cy="18542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41" name="40 Rectángulo redondeado"/>
                <p:cNvSpPr/>
                <p:nvPr/>
              </p:nvSpPr>
              <p:spPr>
                <a:xfrm>
                  <a:off x="9031446" y="1329366"/>
                  <a:ext cx="2335015" cy="18542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3" name="12 Rectángulo redondeado"/>
                <p:cNvSpPr/>
                <p:nvPr/>
              </p:nvSpPr>
              <p:spPr>
                <a:xfrm>
                  <a:off x="9197791" y="1429877"/>
                  <a:ext cx="2335015" cy="18542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57" name="56 Imagen"/>
                <p:cNvPicPr/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33794" y="1703941"/>
                  <a:ext cx="2132667" cy="11763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0" name="29 Rectángulo redondeado"/>
              <p:cNvSpPr/>
              <p:nvPr/>
            </p:nvSpPr>
            <p:spPr>
              <a:xfrm>
                <a:off x="-608251" y="3010375"/>
                <a:ext cx="2335015" cy="1854200"/>
              </a:xfrm>
              <a:prstGeom prst="roundRect">
                <a:avLst>
                  <a:gd name="adj" fmla="val 1050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pic>
          <p:nvPicPr>
            <p:cNvPr id="43" name="42 Imagen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302" y="3360327"/>
              <a:ext cx="1840000" cy="110857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grpSp>
          <p:nvGrpSpPr>
            <p:cNvPr id="3" name="2 Grupo"/>
            <p:cNvGrpSpPr/>
            <p:nvPr/>
          </p:nvGrpSpPr>
          <p:grpSpPr>
            <a:xfrm>
              <a:off x="296463" y="171179"/>
              <a:ext cx="7765545" cy="584775"/>
              <a:chOff x="296463" y="171179"/>
              <a:chExt cx="7765545" cy="584775"/>
            </a:xfrm>
          </p:grpSpPr>
          <p:sp>
            <p:nvSpPr>
              <p:cNvPr id="2" name="1 Rectángulo"/>
              <p:cNvSpPr/>
              <p:nvPr/>
            </p:nvSpPr>
            <p:spPr>
              <a:xfrm>
                <a:off x="1362738" y="232730"/>
                <a:ext cx="66992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s-CO" sz="2400" b="1" dirty="0" smtClean="0">
                    <a:solidFill>
                      <a:srgbClr val="00B0F0"/>
                    </a:solidFill>
                    <a:sym typeface="Arial"/>
                  </a:rPr>
                  <a:t>Simulaciones condiciones de operación (2)</a:t>
                </a:r>
                <a:endParaRPr lang="es-CO" sz="2400" b="1" dirty="0">
                  <a:solidFill>
                    <a:srgbClr val="00B0F0"/>
                  </a:solidFill>
                  <a:sym typeface="Arial"/>
                </a:endParaRPr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296463" y="171179"/>
                <a:ext cx="4138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s-CO" sz="3200" b="1" dirty="0">
                    <a:solidFill>
                      <a:srgbClr val="00B0F0"/>
                    </a:solidFill>
                  </a:rPr>
                  <a:t>4</a:t>
                </a:r>
              </a:p>
            </p:txBody>
          </p:sp>
          <p:sp>
            <p:nvSpPr>
              <p:cNvPr id="47" name="4 Triángulo isósceles"/>
              <p:cNvSpPr/>
              <p:nvPr/>
            </p:nvSpPr>
            <p:spPr>
              <a:xfrm rot="5400000">
                <a:off x="934061" y="185751"/>
                <a:ext cx="84455" cy="555625"/>
              </a:xfrm>
              <a:prstGeom prst="triangle">
                <a:avLst/>
              </a:prstGeom>
              <a:ln w="603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s-CO"/>
              </a:p>
            </p:txBody>
          </p:sp>
        </p:grp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398" y="100971"/>
              <a:ext cx="750592" cy="7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" name="49 Imagen" descr="cid:image001.png@01D34989.4A421BB0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5" y="6352314"/>
            <a:ext cx="2315876" cy="369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CuadroTexto"/>
          <p:cNvSpPr txBox="1"/>
          <p:nvPr/>
        </p:nvSpPr>
        <p:spPr>
          <a:xfrm>
            <a:off x="1634693" y="6352314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 b="1" dirty="0" smtClean="0"/>
              <a:t>Equivalentes para diferentes condiciones</a:t>
            </a:r>
          </a:p>
          <a:p>
            <a:pPr algn="ctr"/>
            <a:r>
              <a:rPr lang="es-CO" sz="800" b="1" dirty="0" smtClean="0"/>
              <a:t> del sistema</a:t>
            </a:r>
            <a:endParaRPr lang="es-CO" sz="800" b="1" dirty="0"/>
          </a:p>
        </p:txBody>
      </p:sp>
      <p:sp>
        <p:nvSpPr>
          <p:cNvPr id="14" name="13 Rectángulo"/>
          <p:cNvSpPr/>
          <p:nvPr/>
        </p:nvSpPr>
        <p:spPr>
          <a:xfrm>
            <a:off x="619856" y="4468899"/>
            <a:ext cx="24136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Armónicos para </a:t>
            </a:r>
            <a:r>
              <a:rPr lang="es-CO" sz="800" b="1" dirty="0"/>
              <a:t>diferentes condiciones</a:t>
            </a:r>
          </a:p>
          <a:p>
            <a:pPr algn="ctr"/>
            <a:r>
              <a:rPr lang="es-CO" sz="800" b="1" dirty="0"/>
              <a:t> del sistema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1544168" y="2687638"/>
            <a:ext cx="24136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Tensión en el punto de conexión</a:t>
            </a:r>
            <a:endParaRPr lang="es-CO" sz="800" b="1" dirty="0"/>
          </a:p>
        </p:txBody>
      </p:sp>
      <p:sp>
        <p:nvSpPr>
          <p:cNvPr id="52" name="51 Rectángulo"/>
          <p:cNvSpPr/>
          <p:nvPr/>
        </p:nvSpPr>
        <p:spPr>
          <a:xfrm>
            <a:off x="8227515" y="2733805"/>
            <a:ext cx="24136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Normas</a:t>
            </a:r>
            <a:endParaRPr lang="es-CO" sz="800" b="1" dirty="0"/>
          </a:p>
        </p:txBody>
      </p:sp>
      <p:sp>
        <p:nvSpPr>
          <p:cNvPr id="53" name="52 Rectángulo"/>
          <p:cNvSpPr/>
          <p:nvPr/>
        </p:nvSpPr>
        <p:spPr>
          <a:xfrm>
            <a:off x="8608801" y="6510717"/>
            <a:ext cx="13605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Arquitectura</a:t>
            </a:r>
            <a:endParaRPr lang="es-CO" sz="800" b="1" dirty="0"/>
          </a:p>
        </p:txBody>
      </p:sp>
      <p:sp>
        <p:nvSpPr>
          <p:cNvPr id="61" name="60 Rectángulo"/>
          <p:cNvSpPr/>
          <p:nvPr/>
        </p:nvSpPr>
        <p:spPr>
          <a:xfrm>
            <a:off x="9734240" y="4699731"/>
            <a:ext cx="13605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Equipos</a:t>
            </a:r>
            <a:endParaRPr lang="es-CO" sz="800" b="1" dirty="0"/>
          </a:p>
        </p:txBody>
      </p:sp>
      <p:sp>
        <p:nvSpPr>
          <p:cNvPr id="66" name="65 Rectángulo"/>
          <p:cNvSpPr/>
          <p:nvPr/>
        </p:nvSpPr>
        <p:spPr>
          <a:xfrm>
            <a:off x="5410401" y="5146502"/>
            <a:ext cx="1360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Herramienta de simulación</a:t>
            </a:r>
            <a:endParaRPr lang="es-CO" sz="800" b="1" dirty="0"/>
          </a:p>
        </p:txBody>
      </p:sp>
    </p:spTree>
    <p:extLst>
      <p:ext uri="{BB962C8B-B14F-4D97-AF65-F5344CB8AC3E}">
        <p14:creationId xmlns:p14="http://schemas.microsoft.com/office/powerpoint/2010/main" val="2403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296463" y="100971"/>
            <a:ext cx="11787527" cy="6630479"/>
            <a:chOff x="296463" y="100971"/>
            <a:chExt cx="11787527" cy="6630479"/>
          </a:xfrm>
        </p:grpSpPr>
        <p:sp>
          <p:nvSpPr>
            <p:cNvPr id="92" name="91 Rectángulo redondeado"/>
            <p:cNvSpPr/>
            <p:nvPr/>
          </p:nvSpPr>
          <p:spPr>
            <a:xfrm>
              <a:off x="8503658" y="4645837"/>
              <a:ext cx="2335015" cy="185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0" name="89 Rectángulo redondeado"/>
            <p:cNvSpPr/>
            <p:nvPr/>
          </p:nvSpPr>
          <p:spPr>
            <a:xfrm>
              <a:off x="8381734" y="4772695"/>
              <a:ext cx="2335015" cy="185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9" name="68 Rectángulo redondeado"/>
            <p:cNvSpPr/>
            <p:nvPr/>
          </p:nvSpPr>
          <p:spPr>
            <a:xfrm>
              <a:off x="8932267" y="1609904"/>
              <a:ext cx="2335015" cy="185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63" name="62 Grupo"/>
            <p:cNvGrpSpPr/>
            <p:nvPr/>
          </p:nvGrpSpPr>
          <p:grpSpPr>
            <a:xfrm>
              <a:off x="8706757" y="1408676"/>
              <a:ext cx="2335015" cy="1854200"/>
              <a:chOff x="8212105" y="4867162"/>
              <a:chExt cx="2335015" cy="1854200"/>
            </a:xfrm>
          </p:grpSpPr>
          <p:sp>
            <p:nvSpPr>
              <p:cNvPr id="65" name="64 Rectángulo redondeado"/>
              <p:cNvSpPr/>
              <p:nvPr/>
            </p:nvSpPr>
            <p:spPr>
              <a:xfrm>
                <a:off x="8212105" y="4867162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66" name="Picture 1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8353" y="4974342"/>
                <a:ext cx="1329043" cy="1094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32014" y="5441630"/>
                <a:ext cx="1112007" cy="958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0" name="59 Rectángulo redondeado"/>
            <p:cNvSpPr/>
            <p:nvPr/>
          </p:nvSpPr>
          <p:spPr>
            <a:xfrm>
              <a:off x="734744" y="1590754"/>
              <a:ext cx="2335015" cy="185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54" name="53 Grupo"/>
            <p:cNvGrpSpPr/>
            <p:nvPr/>
          </p:nvGrpSpPr>
          <p:grpSpPr>
            <a:xfrm>
              <a:off x="1105335" y="1434848"/>
              <a:ext cx="2335015" cy="1854200"/>
              <a:chOff x="5683127" y="6165793"/>
              <a:chExt cx="2335015" cy="1854200"/>
            </a:xfrm>
          </p:grpSpPr>
          <p:sp>
            <p:nvSpPr>
              <p:cNvPr id="55" name="54 Rectángulo redondeado"/>
              <p:cNvSpPr/>
              <p:nvPr/>
            </p:nvSpPr>
            <p:spPr>
              <a:xfrm>
                <a:off x="5683127" y="6165793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6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5284" y="6492811"/>
                <a:ext cx="1322387" cy="1090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2646" y="6973580"/>
                <a:ext cx="1196139" cy="872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7" name="26 Conector recto"/>
            <p:cNvCxnSpPr/>
            <p:nvPr/>
          </p:nvCxnSpPr>
          <p:spPr>
            <a:xfrm flipV="1">
              <a:off x="319795" y="1084176"/>
              <a:ext cx="11336177" cy="1776"/>
            </a:xfrm>
            <a:prstGeom prst="line">
              <a:avLst/>
            </a:prstGeom>
            <a:ln w="28575">
              <a:solidFill>
                <a:srgbClr val="254A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5 Grupo"/>
            <p:cNvGrpSpPr/>
            <p:nvPr/>
          </p:nvGrpSpPr>
          <p:grpSpPr>
            <a:xfrm>
              <a:off x="3718469" y="1741029"/>
              <a:ext cx="4643438" cy="3847686"/>
              <a:chOff x="3654915" y="3066412"/>
              <a:chExt cx="4643438" cy="3847686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4915" y="3066412"/>
                <a:ext cx="4643438" cy="3831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4 Elipse"/>
              <p:cNvSpPr/>
              <p:nvPr/>
            </p:nvSpPr>
            <p:spPr>
              <a:xfrm>
                <a:off x="4063364" y="3121402"/>
                <a:ext cx="3927536" cy="3792696"/>
              </a:xfrm>
              <a:prstGeom prst="ellipse">
                <a:avLst/>
              </a:prstGeom>
              <a:solidFill>
                <a:schemeClr val="accent1">
                  <a:alpha val="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cxnSp>
          <p:nvCxnSpPr>
            <p:cNvPr id="34" name="33 Conector curvado"/>
            <p:cNvCxnSpPr/>
            <p:nvPr/>
          </p:nvCxnSpPr>
          <p:spPr>
            <a:xfrm rot="10800000">
              <a:off x="3961535" y="1796019"/>
              <a:ext cx="837175" cy="4308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curvado"/>
            <p:cNvCxnSpPr/>
            <p:nvPr/>
          </p:nvCxnSpPr>
          <p:spPr>
            <a:xfrm rot="10800000" flipV="1">
              <a:off x="3069760" y="3889890"/>
              <a:ext cx="1057160" cy="19950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curvado"/>
            <p:cNvCxnSpPr>
              <a:endCxn id="13" idx="3"/>
            </p:cNvCxnSpPr>
            <p:nvPr/>
          </p:nvCxnSpPr>
          <p:spPr>
            <a:xfrm rot="5400000">
              <a:off x="3921471" y="5074669"/>
              <a:ext cx="755926" cy="675797"/>
            </a:xfrm>
            <a:prstGeom prst="curvedConnector2">
              <a:avLst/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curvado"/>
            <p:cNvCxnSpPr>
              <a:stCxn id="5" idx="5"/>
            </p:cNvCxnSpPr>
            <p:nvPr/>
          </p:nvCxnSpPr>
          <p:spPr>
            <a:xfrm rot="16200000" flipH="1">
              <a:off x="7472113" y="5040455"/>
              <a:ext cx="783269" cy="768934"/>
            </a:xfrm>
            <a:prstGeom prst="curvedConnector2">
              <a:avLst/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curvado"/>
            <p:cNvCxnSpPr>
              <a:endCxn id="12" idx="1"/>
            </p:cNvCxnSpPr>
            <p:nvPr/>
          </p:nvCxnSpPr>
          <p:spPr>
            <a:xfrm flipV="1">
              <a:off x="8054454" y="3948532"/>
              <a:ext cx="1234631" cy="14086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curvado"/>
            <p:cNvCxnSpPr/>
            <p:nvPr/>
          </p:nvCxnSpPr>
          <p:spPr>
            <a:xfrm flipV="1">
              <a:off x="7366003" y="1741030"/>
              <a:ext cx="882210" cy="48578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47 Grupo"/>
            <p:cNvGrpSpPr/>
            <p:nvPr/>
          </p:nvGrpSpPr>
          <p:grpSpPr>
            <a:xfrm>
              <a:off x="698477" y="1121032"/>
              <a:ext cx="3263058" cy="5596598"/>
              <a:chOff x="-673506" y="1124763"/>
              <a:chExt cx="3263058" cy="5596598"/>
            </a:xfrm>
          </p:grpSpPr>
          <p:grpSp>
            <p:nvGrpSpPr>
              <p:cNvPr id="47" name="46 Grupo"/>
              <p:cNvGrpSpPr/>
              <p:nvPr/>
            </p:nvGrpSpPr>
            <p:grpSpPr>
              <a:xfrm>
                <a:off x="-673506" y="1124763"/>
                <a:ext cx="3263058" cy="5596598"/>
                <a:chOff x="-673506" y="1124763"/>
                <a:chExt cx="3263058" cy="5596598"/>
              </a:xfrm>
            </p:grpSpPr>
            <p:grpSp>
              <p:nvGrpSpPr>
                <p:cNvPr id="46" name="45 Grupo"/>
                <p:cNvGrpSpPr/>
                <p:nvPr/>
              </p:nvGrpSpPr>
              <p:grpSpPr>
                <a:xfrm>
                  <a:off x="-673506" y="1124763"/>
                  <a:ext cx="3263058" cy="5596598"/>
                  <a:chOff x="734745" y="1142341"/>
                  <a:chExt cx="3263058" cy="5596598"/>
                </a:xfrm>
              </p:grpSpPr>
              <p:grpSp>
                <p:nvGrpSpPr>
                  <p:cNvPr id="24" name="23 Grupo"/>
                  <p:cNvGrpSpPr/>
                  <p:nvPr/>
                </p:nvGrpSpPr>
                <p:grpSpPr>
                  <a:xfrm>
                    <a:off x="734745" y="1142341"/>
                    <a:ext cx="3263058" cy="5596598"/>
                    <a:chOff x="-608251" y="1131284"/>
                    <a:chExt cx="3263058" cy="5596598"/>
                  </a:xfrm>
                </p:grpSpPr>
                <p:sp>
                  <p:nvSpPr>
                    <p:cNvPr id="30" name="29 Rectángulo redondeado"/>
                    <p:cNvSpPr/>
                    <p:nvPr/>
                  </p:nvSpPr>
                  <p:spPr>
                    <a:xfrm>
                      <a:off x="-608251" y="3010375"/>
                      <a:ext cx="2335015" cy="1854200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38" name="37 Rectángulo redondeado"/>
                    <p:cNvSpPr/>
                    <p:nvPr/>
                  </p:nvSpPr>
                  <p:spPr>
                    <a:xfrm>
                      <a:off x="283523" y="1131284"/>
                      <a:ext cx="2335015" cy="1854200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13" name="12 Rectángulo redondeado"/>
                    <p:cNvSpPr/>
                    <p:nvPr/>
                  </p:nvSpPr>
                  <p:spPr>
                    <a:xfrm>
                      <a:off x="319792" y="4873682"/>
                      <a:ext cx="2335015" cy="1854200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</p:grpSp>
              <p:pic>
                <p:nvPicPr>
                  <p:cNvPr id="71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7372" y="1429985"/>
                    <a:ext cx="1322387" cy="10906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2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64734" y="1910754"/>
                    <a:ext cx="1196139" cy="8724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73" name="72 Grupo"/>
                <p:cNvGrpSpPr/>
                <p:nvPr/>
              </p:nvGrpSpPr>
              <p:grpSpPr>
                <a:xfrm>
                  <a:off x="-580419" y="3446663"/>
                  <a:ext cx="2148840" cy="886454"/>
                  <a:chOff x="319795" y="1162635"/>
                  <a:chExt cx="7162800" cy="2954846"/>
                </a:xfrm>
              </p:grpSpPr>
              <p:pic>
                <p:nvPicPr>
                  <p:cNvPr id="7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9795" y="1162636"/>
                    <a:ext cx="3581400" cy="14763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5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01195" y="1162635"/>
                    <a:ext cx="3581400" cy="14763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7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9795" y="2639010"/>
                    <a:ext cx="3581400" cy="14784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8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88812" y="2641106"/>
                    <a:ext cx="3593783" cy="14763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80" name="Picture 7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775" y="5243101"/>
                <a:ext cx="2259508" cy="1102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1" name="80 Grupo"/>
            <p:cNvGrpSpPr/>
            <p:nvPr/>
          </p:nvGrpSpPr>
          <p:grpSpPr>
            <a:xfrm>
              <a:off x="8298353" y="1145875"/>
              <a:ext cx="2335015" cy="1854200"/>
              <a:chOff x="8212105" y="4867162"/>
              <a:chExt cx="2335015" cy="1854200"/>
            </a:xfrm>
          </p:grpSpPr>
          <p:sp>
            <p:nvSpPr>
              <p:cNvPr id="83" name="82 Rectángulo redondeado"/>
              <p:cNvSpPr/>
              <p:nvPr/>
            </p:nvSpPr>
            <p:spPr>
              <a:xfrm>
                <a:off x="8212105" y="4867162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84" name="Picture 1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8353" y="4974342"/>
                <a:ext cx="1329043" cy="1094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6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32014" y="5441630"/>
                <a:ext cx="1112007" cy="958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9" name="48 Grupo"/>
            <p:cNvGrpSpPr/>
            <p:nvPr/>
          </p:nvGrpSpPr>
          <p:grpSpPr>
            <a:xfrm>
              <a:off x="9289085" y="3021432"/>
              <a:ext cx="2335015" cy="1854200"/>
              <a:chOff x="9289085" y="3021432"/>
              <a:chExt cx="2335015" cy="1854200"/>
            </a:xfrm>
          </p:grpSpPr>
          <p:sp>
            <p:nvSpPr>
              <p:cNvPr id="12" name="11 Rectángulo redondeado"/>
              <p:cNvSpPr/>
              <p:nvPr/>
            </p:nvSpPr>
            <p:spPr>
              <a:xfrm>
                <a:off x="9289085" y="3021432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87" name="Picture 5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3604" y="3289048"/>
                <a:ext cx="2085975" cy="127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" name="2 Grupo"/>
            <p:cNvGrpSpPr/>
            <p:nvPr/>
          </p:nvGrpSpPr>
          <p:grpSpPr>
            <a:xfrm>
              <a:off x="8248215" y="4877250"/>
              <a:ext cx="2335015" cy="1854200"/>
              <a:chOff x="8248215" y="4877250"/>
              <a:chExt cx="2335015" cy="1854200"/>
            </a:xfrm>
          </p:grpSpPr>
          <p:sp>
            <p:nvSpPr>
              <p:cNvPr id="58" name="57 Rectángulo redondeado"/>
              <p:cNvSpPr/>
              <p:nvPr/>
            </p:nvSpPr>
            <p:spPr>
              <a:xfrm>
                <a:off x="8248215" y="4877250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4601" y="5177892"/>
                <a:ext cx="2019681" cy="1343501"/>
              </a:xfrm>
              <a:prstGeom prst="rect">
                <a:avLst/>
              </a:prstGeom>
              <a:noFill/>
              <a:ln w="9525">
                <a:solidFill>
                  <a:schemeClr val="tx1">
                    <a:alpha val="9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grpSp>
          <p:nvGrpSpPr>
            <p:cNvPr id="61" name="60 Grupo"/>
            <p:cNvGrpSpPr/>
            <p:nvPr/>
          </p:nvGrpSpPr>
          <p:grpSpPr>
            <a:xfrm>
              <a:off x="296463" y="171179"/>
              <a:ext cx="7765545" cy="584775"/>
              <a:chOff x="296463" y="171179"/>
              <a:chExt cx="7765545" cy="584775"/>
            </a:xfrm>
          </p:grpSpPr>
          <p:sp>
            <p:nvSpPr>
              <p:cNvPr id="62" name="61 Rectángulo"/>
              <p:cNvSpPr/>
              <p:nvPr/>
            </p:nvSpPr>
            <p:spPr>
              <a:xfrm>
                <a:off x="1362738" y="232730"/>
                <a:ext cx="66992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s-CO" sz="2400" b="1" dirty="0" smtClean="0">
                    <a:solidFill>
                      <a:srgbClr val="00B0F0"/>
                    </a:solidFill>
                    <a:sym typeface="Arial"/>
                  </a:rPr>
                  <a:t>Simulaciones condiciones de operación (3)</a:t>
                </a:r>
                <a:endParaRPr lang="es-CO" sz="2400" b="1" dirty="0">
                  <a:solidFill>
                    <a:srgbClr val="00B0F0"/>
                  </a:solidFill>
                  <a:sym typeface="Arial"/>
                </a:endParaRPr>
              </a:p>
            </p:txBody>
          </p:sp>
          <p:sp>
            <p:nvSpPr>
              <p:cNvPr id="68" name="67 Rectángulo"/>
              <p:cNvSpPr/>
              <p:nvPr/>
            </p:nvSpPr>
            <p:spPr>
              <a:xfrm>
                <a:off x="296463" y="171179"/>
                <a:ext cx="4138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s-CO" sz="3200" b="1" dirty="0">
                    <a:solidFill>
                      <a:srgbClr val="00B0F0"/>
                    </a:solidFill>
                  </a:rPr>
                  <a:t>4</a:t>
                </a:r>
              </a:p>
            </p:txBody>
          </p:sp>
          <p:sp>
            <p:nvSpPr>
              <p:cNvPr id="70" name="4 Triángulo isósceles"/>
              <p:cNvSpPr/>
              <p:nvPr/>
            </p:nvSpPr>
            <p:spPr>
              <a:xfrm rot="5400000">
                <a:off x="934061" y="185751"/>
                <a:ext cx="84455" cy="555625"/>
              </a:xfrm>
              <a:prstGeom prst="triangle">
                <a:avLst/>
              </a:prstGeom>
              <a:ln w="603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s-CO"/>
              </a:p>
            </p:txBody>
          </p:sp>
        </p:grpSp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398" y="100971"/>
              <a:ext cx="750592" cy="7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" name="58 Imagen" descr="cid:image001.png@01D34989.4A421BB0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5" y="6352314"/>
            <a:ext cx="2315876" cy="36904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88 Rectángulo"/>
          <p:cNvSpPr/>
          <p:nvPr/>
        </p:nvSpPr>
        <p:spPr>
          <a:xfrm>
            <a:off x="5410401" y="5146502"/>
            <a:ext cx="1360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Herramienta de simulación</a:t>
            </a:r>
            <a:endParaRPr lang="es-CO" sz="800" b="1" dirty="0"/>
          </a:p>
        </p:txBody>
      </p:sp>
      <p:sp>
        <p:nvSpPr>
          <p:cNvPr id="91" name="90 Rectángulo"/>
          <p:cNvSpPr/>
          <p:nvPr/>
        </p:nvSpPr>
        <p:spPr>
          <a:xfrm>
            <a:off x="2103451" y="6476108"/>
            <a:ext cx="13605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Resultados sistémicos</a:t>
            </a:r>
            <a:endParaRPr lang="es-CO" sz="800" b="1" dirty="0"/>
          </a:p>
        </p:txBody>
      </p:sp>
      <p:sp>
        <p:nvSpPr>
          <p:cNvPr id="93" name="92 Rectángulo"/>
          <p:cNvSpPr/>
          <p:nvPr/>
        </p:nvSpPr>
        <p:spPr>
          <a:xfrm>
            <a:off x="1144634" y="4645837"/>
            <a:ext cx="162810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Condiciones de operación</a:t>
            </a:r>
            <a:endParaRPr lang="es-CO" sz="800" b="1" dirty="0"/>
          </a:p>
        </p:txBody>
      </p:sp>
      <p:sp>
        <p:nvSpPr>
          <p:cNvPr id="94" name="93 Rectángulo"/>
          <p:cNvSpPr/>
          <p:nvPr/>
        </p:nvSpPr>
        <p:spPr>
          <a:xfrm>
            <a:off x="1590251" y="2682878"/>
            <a:ext cx="2259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Curvas de operación de componentes Inductivos</a:t>
            </a:r>
            <a:endParaRPr lang="es-CO" sz="800" b="1" dirty="0"/>
          </a:p>
        </p:txBody>
      </p:sp>
      <p:sp>
        <p:nvSpPr>
          <p:cNvPr id="95" name="94 Rectángulo"/>
          <p:cNvSpPr/>
          <p:nvPr/>
        </p:nvSpPr>
        <p:spPr>
          <a:xfrm>
            <a:off x="8373860" y="2682878"/>
            <a:ext cx="2259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Curvas de operación de componentes Capacitivos</a:t>
            </a:r>
            <a:endParaRPr lang="es-CO" sz="800" b="1" dirty="0"/>
          </a:p>
        </p:txBody>
      </p:sp>
      <p:sp>
        <p:nvSpPr>
          <p:cNvPr id="96" name="95 Rectángulo"/>
          <p:cNvSpPr/>
          <p:nvPr/>
        </p:nvSpPr>
        <p:spPr>
          <a:xfrm>
            <a:off x="9318262" y="4537078"/>
            <a:ext cx="22595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Operación frente a normas</a:t>
            </a:r>
            <a:endParaRPr lang="es-CO" sz="800" b="1" dirty="0"/>
          </a:p>
        </p:txBody>
      </p:sp>
      <p:sp>
        <p:nvSpPr>
          <p:cNvPr id="97" name="96 Rectángulo"/>
          <p:cNvSpPr/>
          <p:nvPr/>
        </p:nvSpPr>
        <p:spPr>
          <a:xfrm>
            <a:off x="8298353" y="6521393"/>
            <a:ext cx="16752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Análisis de riesgos</a:t>
            </a:r>
            <a:endParaRPr lang="es-CO" sz="800" b="1" dirty="0"/>
          </a:p>
        </p:txBody>
      </p:sp>
    </p:spTree>
    <p:extLst>
      <p:ext uri="{BB962C8B-B14F-4D97-AF65-F5344CB8AC3E}">
        <p14:creationId xmlns:p14="http://schemas.microsoft.com/office/powerpoint/2010/main" val="19639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296463" y="100971"/>
            <a:ext cx="11787527" cy="6630479"/>
            <a:chOff x="296463" y="100971"/>
            <a:chExt cx="11787527" cy="6630479"/>
          </a:xfrm>
        </p:grpSpPr>
        <p:sp>
          <p:nvSpPr>
            <p:cNvPr id="75" name="74 Rectángulo redondeado"/>
            <p:cNvSpPr/>
            <p:nvPr/>
          </p:nvSpPr>
          <p:spPr>
            <a:xfrm>
              <a:off x="9376841" y="2917669"/>
              <a:ext cx="2335015" cy="185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8492983" y="4638632"/>
              <a:ext cx="2335015" cy="185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30 Rectángulo redondeado"/>
            <p:cNvSpPr/>
            <p:nvPr/>
          </p:nvSpPr>
          <p:spPr>
            <a:xfrm>
              <a:off x="8365983" y="4771869"/>
              <a:ext cx="2335015" cy="185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27" name="26 Conector recto"/>
            <p:cNvCxnSpPr/>
            <p:nvPr/>
          </p:nvCxnSpPr>
          <p:spPr>
            <a:xfrm flipV="1">
              <a:off x="319795" y="1084176"/>
              <a:ext cx="11336177" cy="1776"/>
            </a:xfrm>
            <a:prstGeom prst="line">
              <a:avLst/>
            </a:prstGeom>
            <a:ln w="28575">
              <a:solidFill>
                <a:srgbClr val="254A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curvado"/>
            <p:cNvCxnSpPr>
              <a:endCxn id="13" idx="3"/>
            </p:cNvCxnSpPr>
            <p:nvPr/>
          </p:nvCxnSpPr>
          <p:spPr>
            <a:xfrm rot="5400000">
              <a:off x="3921471" y="5074669"/>
              <a:ext cx="755926" cy="675797"/>
            </a:xfrm>
            <a:prstGeom prst="curvedConnector2">
              <a:avLst/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curvado"/>
            <p:cNvCxnSpPr/>
            <p:nvPr/>
          </p:nvCxnSpPr>
          <p:spPr>
            <a:xfrm rot="16200000" flipH="1">
              <a:off x="7472113" y="5040455"/>
              <a:ext cx="783269" cy="768934"/>
            </a:xfrm>
            <a:prstGeom prst="curvedConnector2">
              <a:avLst/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curvado"/>
            <p:cNvCxnSpPr>
              <a:endCxn id="12" idx="1"/>
            </p:cNvCxnSpPr>
            <p:nvPr/>
          </p:nvCxnSpPr>
          <p:spPr>
            <a:xfrm flipV="1">
              <a:off x="8054454" y="3948532"/>
              <a:ext cx="1234631" cy="14086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curvado"/>
            <p:cNvCxnSpPr/>
            <p:nvPr/>
          </p:nvCxnSpPr>
          <p:spPr>
            <a:xfrm flipV="1">
              <a:off x="7366003" y="1741030"/>
              <a:ext cx="882210" cy="48578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23 Grupo"/>
            <p:cNvGrpSpPr/>
            <p:nvPr/>
          </p:nvGrpSpPr>
          <p:grpSpPr>
            <a:xfrm>
              <a:off x="594617" y="1121032"/>
              <a:ext cx="3366918" cy="5596598"/>
              <a:chOff x="-712111" y="1131284"/>
              <a:chExt cx="3366918" cy="5596598"/>
            </a:xfrm>
          </p:grpSpPr>
          <p:sp>
            <p:nvSpPr>
              <p:cNvPr id="73" name="72 Rectángulo redondeado"/>
              <p:cNvSpPr/>
              <p:nvPr/>
            </p:nvSpPr>
            <p:spPr>
              <a:xfrm>
                <a:off x="-712111" y="3102118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2" name="71 Rectángulo redondeado"/>
              <p:cNvSpPr/>
              <p:nvPr/>
            </p:nvSpPr>
            <p:spPr>
              <a:xfrm>
                <a:off x="133691" y="1262354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0" name="29 Rectángulo redondeado"/>
              <p:cNvSpPr/>
              <p:nvPr/>
            </p:nvSpPr>
            <p:spPr>
              <a:xfrm>
                <a:off x="-608251" y="3010375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8" name="37 Rectángulo redondeado"/>
              <p:cNvSpPr/>
              <p:nvPr/>
            </p:nvSpPr>
            <p:spPr>
              <a:xfrm>
                <a:off x="283523" y="1131284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319792" y="4873682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58" name="57 Rectángulo redondeado"/>
            <p:cNvSpPr/>
            <p:nvPr/>
          </p:nvSpPr>
          <p:spPr>
            <a:xfrm>
              <a:off x="8248215" y="4877250"/>
              <a:ext cx="2335015" cy="185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41 Elipse"/>
            <p:cNvSpPr/>
            <p:nvPr/>
          </p:nvSpPr>
          <p:spPr>
            <a:xfrm>
              <a:off x="4126918" y="1796019"/>
              <a:ext cx="3927536" cy="3792696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420" y="2087450"/>
              <a:ext cx="1954530" cy="297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82 Rectángulo redondeado"/>
            <p:cNvSpPr/>
            <p:nvPr/>
          </p:nvSpPr>
          <p:spPr>
            <a:xfrm>
              <a:off x="8298353" y="1145875"/>
              <a:ext cx="2335015" cy="185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9289085" y="3021432"/>
              <a:ext cx="2335015" cy="185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3" name="Imagen 3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679" y="5308600"/>
              <a:ext cx="2106968" cy="940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9 Conector curvado"/>
            <p:cNvCxnSpPr/>
            <p:nvPr/>
          </p:nvCxnSpPr>
          <p:spPr>
            <a:xfrm>
              <a:off x="3927830" y="1922113"/>
              <a:ext cx="709503" cy="4445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headEnd type="arrow"/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curvado"/>
            <p:cNvCxnSpPr>
              <a:stCxn id="30" idx="3"/>
            </p:cNvCxnSpPr>
            <p:nvPr/>
          </p:nvCxnSpPr>
          <p:spPr>
            <a:xfrm flipV="1">
              <a:off x="3033492" y="3514427"/>
              <a:ext cx="1093426" cy="41279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headEnd type="arrow"/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168" y="1412606"/>
              <a:ext cx="2197418" cy="125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966" y="1543796"/>
              <a:ext cx="2116714" cy="1058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102" y="3360711"/>
              <a:ext cx="2030218" cy="1058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482" y="5106314"/>
              <a:ext cx="2316480" cy="1344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" name="80 Grupo"/>
            <p:cNvGrpSpPr/>
            <p:nvPr/>
          </p:nvGrpSpPr>
          <p:grpSpPr>
            <a:xfrm>
              <a:off x="296463" y="171179"/>
              <a:ext cx="7765545" cy="584775"/>
              <a:chOff x="296463" y="171179"/>
              <a:chExt cx="7765545" cy="584775"/>
            </a:xfrm>
          </p:grpSpPr>
          <p:sp>
            <p:nvSpPr>
              <p:cNvPr id="84" name="83 Rectángulo"/>
              <p:cNvSpPr/>
              <p:nvPr/>
            </p:nvSpPr>
            <p:spPr>
              <a:xfrm>
                <a:off x="1362738" y="232730"/>
                <a:ext cx="66992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s-CO" sz="2400" b="1" dirty="0" smtClean="0">
                    <a:solidFill>
                      <a:srgbClr val="00B0F0"/>
                    </a:solidFill>
                    <a:sym typeface="Arial"/>
                  </a:rPr>
                  <a:t>Simulaciones condiciones de operación (4)</a:t>
                </a:r>
                <a:endParaRPr lang="es-CO" sz="2400" b="1" dirty="0">
                  <a:solidFill>
                    <a:srgbClr val="00B0F0"/>
                  </a:solidFill>
                  <a:sym typeface="Arial"/>
                </a:endParaRPr>
              </a:p>
            </p:txBody>
          </p:sp>
          <p:sp>
            <p:nvSpPr>
              <p:cNvPr id="86" name="85 Rectángulo"/>
              <p:cNvSpPr/>
              <p:nvPr/>
            </p:nvSpPr>
            <p:spPr>
              <a:xfrm>
                <a:off x="296463" y="171179"/>
                <a:ext cx="4138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s-CO" sz="3200" b="1" dirty="0">
                    <a:solidFill>
                      <a:srgbClr val="00B0F0"/>
                    </a:solidFill>
                  </a:rPr>
                  <a:t>4</a:t>
                </a:r>
              </a:p>
            </p:txBody>
          </p:sp>
          <p:sp>
            <p:nvSpPr>
              <p:cNvPr id="87" name="4 Triángulo isósceles"/>
              <p:cNvSpPr/>
              <p:nvPr/>
            </p:nvSpPr>
            <p:spPr>
              <a:xfrm rot="5400000">
                <a:off x="934061" y="185751"/>
                <a:ext cx="84455" cy="555625"/>
              </a:xfrm>
              <a:prstGeom prst="triangle">
                <a:avLst/>
              </a:prstGeom>
              <a:ln w="603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s-CO"/>
              </a:p>
            </p:txBody>
          </p:sp>
        </p:grpSp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398" y="100971"/>
              <a:ext cx="750592" cy="7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4" y="3077593"/>
            <a:ext cx="2034540" cy="152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35 Imagen" descr="cid:image001.png@01D34989.4A421BB0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5" y="6352314"/>
            <a:ext cx="2315876" cy="36904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36 Rectángulo"/>
          <p:cNvSpPr/>
          <p:nvPr/>
        </p:nvSpPr>
        <p:spPr>
          <a:xfrm>
            <a:off x="5410401" y="5044662"/>
            <a:ext cx="1360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Herramienta de simulación</a:t>
            </a:r>
            <a:endParaRPr lang="es-CO" sz="800" b="1" dirty="0"/>
          </a:p>
        </p:txBody>
      </p:sp>
      <p:sp>
        <p:nvSpPr>
          <p:cNvPr id="39" name="38 Rectángulo"/>
          <p:cNvSpPr/>
          <p:nvPr/>
        </p:nvSpPr>
        <p:spPr>
          <a:xfrm>
            <a:off x="1762124" y="2636438"/>
            <a:ext cx="20133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Variación de condiciones en el punto de conexión</a:t>
            </a:r>
            <a:endParaRPr lang="es-CO" sz="800" b="1" dirty="0"/>
          </a:p>
        </p:txBody>
      </p:sp>
      <p:sp>
        <p:nvSpPr>
          <p:cNvPr id="40" name="39 Rectángulo"/>
          <p:cNvSpPr/>
          <p:nvPr/>
        </p:nvSpPr>
        <p:spPr>
          <a:xfrm>
            <a:off x="848714" y="4602592"/>
            <a:ext cx="20133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Análisis falla </a:t>
            </a:r>
            <a:r>
              <a:rPr lang="es-CO" sz="800" b="1" dirty="0" err="1" smtClean="0"/>
              <a:t>microceldas</a:t>
            </a:r>
            <a:endParaRPr lang="es-CO" sz="800" b="1" dirty="0"/>
          </a:p>
        </p:txBody>
      </p:sp>
      <p:sp>
        <p:nvSpPr>
          <p:cNvPr id="41" name="40 Rectángulo"/>
          <p:cNvSpPr/>
          <p:nvPr/>
        </p:nvSpPr>
        <p:spPr>
          <a:xfrm>
            <a:off x="1841276" y="6385110"/>
            <a:ext cx="20133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Arquitectura</a:t>
            </a:r>
            <a:endParaRPr lang="es-CO" sz="800" b="1" dirty="0"/>
          </a:p>
        </p:txBody>
      </p:sp>
      <p:sp>
        <p:nvSpPr>
          <p:cNvPr id="44" name="43 Rectángulo"/>
          <p:cNvSpPr/>
          <p:nvPr/>
        </p:nvSpPr>
        <p:spPr>
          <a:xfrm>
            <a:off x="8459205" y="2622273"/>
            <a:ext cx="20133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Sobre corrientes máximas sin mando sincronizado</a:t>
            </a:r>
            <a:endParaRPr lang="es-CO" sz="800" b="1" dirty="0"/>
          </a:p>
        </p:txBody>
      </p:sp>
      <p:sp>
        <p:nvSpPr>
          <p:cNvPr id="45" name="44 Rectángulo"/>
          <p:cNvSpPr/>
          <p:nvPr/>
        </p:nvSpPr>
        <p:spPr>
          <a:xfrm>
            <a:off x="9449937" y="4510589"/>
            <a:ext cx="20133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Mando no sincronizado para la condición de doble Y flotante</a:t>
            </a:r>
            <a:endParaRPr lang="es-CO" sz="800" b="1" dirty="0"/>
          </a:p>
        </p:txBody>
      </p:sp>
      <p:sp>
        <p:nvSpPr>
          <p:cNvPr id="46" name="45 Rectángulo"/>
          <p:cNvSpPr/>
          <p:nvPr/>
        </p:nvSpPr>
        <p:spPr>
          <a:xfrm>
            <a:off x="8404888" y="6454097"/>
            <a:ext cx="13248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Análisis de riesgos</a:t>
            </a:r>
            <a:endParaRPr lang="es-CO" sz="800" b="1" dirty="0"/>
          </a:p>
        </p:txBody>
      </p:sp>
    </p:spTree>
    <p:extLst>
      <p:ext uri="{BB962C8B-B14F-4D97-AF65-F5344CB8AC3E}">
        <p14:creationId xmlns:p14="http://schemas.microsoft.com/office/powerpoint/2010/main" val="19845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26 Conector recto"/>
          <p:cNvCxnSpPr/>
          <p:nvPr/>
        </p:nvCxnSpPr>
        <p:spPr>
          <a:xfrm flipV="1">
            <a:off x="319795" y="1084176"/>
            <a:ext cx="11336177" cy="1776"/>
          </a:xfrm>
          <a:prstGeom prst="line">
            <a:avLst/>
          </a:prstGeom>
          <a:ln w="28575">
            <a:solidFill>
              <a:srgbClr val="254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89212"/>
              </p:ext>
            </p:extLst>
          </p:nvPr>
        </p:nvGraphicFramePr>
        <p:xfrm>
          <a:off x="685797" y="1511992"/>
          <a:ext cx="10680702" cy="491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303"/>
                <a:gridCol w="1651000"/>
                <a:gridCol w="4597399"/>
              </a:tblGrid>
              <a:tr h="163806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163806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163806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47" y="1726480"/>
            <a:ext cx="890094" cy="134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781" y="1726480"/>
            <a:ext cx="1049843" cy="134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5245100" y="3436144"/>
            <a:ext cx="1422400" cy="749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69" y="4876800"/>
            <a:ext cx="2381250" cy="1497330"/>
          </a:xfrm>
          <a:prstGeom prst="rect">
            <a:avLst/>
          </a:prstGeom>
          <a:noFill/>
          <a:ln w="9525">
            <a:solidFill>
              <a:schemeClr val="tx1"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596" y="4876800"/>
            <a:ext cx="2381250" cy="1497330"/>
          </a:xfrm>
          <a:prstGeom prst="rect">
            <a:avLst/>
          </a:prstGeom>
          <a:noFill/>
          <a:ln w="9525">
            <a:solidFill>
              <a:schemeClr val="tx1"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30" y="3179903"/>
            <a:ext cx="2696528" cy="15382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908" y="3249029"/>
            <a:ext cx="2714625" cy="1400035"/>
          </a:xfrm>
          <a:prstGeom prst="rect">
            <a:avLst/>
          </a:prstGeom>
          <a:noFill/>
          <a:ln w="9525">
            <a:solidFill>
              <a:schemeClr val="tx1"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296463" y="171179"/>
            <a:ext cx="9251161" cy="584775"/>
            <a:chOff x="296463" y="171179"/>
            <a:chExt cx="9251161" cy="584775"/>
          </a:xfrm>
        </p:grpSpPr>
        <p:sp>
          <p:nvSpPr>
            <p:cNvPr id="2" name="1 Rectángulo"/>
            <p:cNvSpPr/>
            <p:nvPr/>
          </p:nvSpPr>
          <p:spPr>
            <a:xfrm>
              <a:off x="1671749" y="232733"/>
              <a:ext cx="78758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s-CO" sz="2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sym typeface="Arial"/>
                </a:rPr>
                <a:t>Principales cambios: Reconfiguración Propuesta (1)</a:t>
              </a:r>
              <a:endParaRPr lang="es-CO" sz="24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Arial"/>
              </a:endParaRP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296463" y="171179"/>
              <a:ext cx="4138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s-CO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5</a:t>
              </a:r>
              <a:endParaRPr lang="es-CO" sz="32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4 Triángulo isósceles"/>
            <p:cNvSpPr/>
            <p:nvPr/>
          </p:nvSpPr>
          <p:spPr>
            <a:xfrm rot="5400000">
              <a:off x="1121839" y="-4207"/>
              <a:ext cx="151130" cy="948690"/>
            </a:xfrm>
            <a:prstGeom prst="triangl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s-CO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398" y="100971"/>
            <a:ext cx="750592" cy="7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 descr="cid:image001.png@01D34989.4A421BB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5" y="6352314"/>
            <a:ext cx="2315876" cy="3690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601291" y="1085952"/>
            <a:ext cx="30480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Condición Actual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195981" y="1085952"/>
            <a:ext cx="3048000" cy="414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Condición Deseada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26 Conector recto"/>
          <p:cNvCxnSpPr/>
          <p:nvPr/>
        </p:nvCxnSpPr>
        <p:spPr>
          <a:xfrm flipV="1">
            <a:off x="319795" y="1084176"/>
            <a:ext cx="11336177" cy="1776"/>
          </a:xfrm>
          <a:prstGeom prst="line">
            <a:avLst/>
          </a:prstGeom>
          <a:ln w="28575">
            <a:solidFill>
              <a:srgbClr val="254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3441622" y="1609018"/>
            <a:ext cx="4980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sym typeface="Arial"/>
              </a:rPr>
              <a:t>Voltaje máximo 1.1 </a:t>
            </a:r>
            <a:r>
              <a:rPr lang="es-CO" sz="2400" b="1" dirty="0" err="1" smtClean="0">
                <a:solidFill>
                  <a:schemeClr val="accent1">
                    <a:lumMod val="75000"/>
                  </a:schemeClr>
                </a:solidFill>
                <a:sym typeface="Arial"/>
              </a:rPr>
              <a:t>p.u</a:t>
            </a:r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sym typeface="Arial"/>
              </a:rPr>
              <a:t> 126.5 kV</a:t>
            </a:r>
            <a:endParaRPr lang="es-CO" sz="2400" b="1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936260" y="2646962"/>
            <a:ext cx="9920803" cy="3038475"/>
            <a:chOff x="936260" y="2116384"/>
            <a:chExt cx="9920803" cy="303847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7883" y="2116384"/>
              <a:ext cx="4869180" cy="302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260" y="2116384"/>
              <a:ext cx="4591050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12 Grupo"/>
          <p:cNvGrpSpPr/>
          <p:nvPr/>
        </p:nvGrpSpPr>
        <p:grpSpPr>
          <a:xfrm>
            <a:off x="296463" y="171179"/>
            <a:ext cx="9251161" cy="584775"/>
            <a:chOff x="296463" y="171179"/>
            <a:chExt cx="9251161" cy="584775"/>
          </a:xfrm>
        </p:grpSpPr>
        <p:sp>
          <p:nvSpPr>
            <p:cNvPr id="14" name="13 Rectángulo"/>
            <p:cNvSpPr/>
            <p:nvPr/>
          </p:nvSpPr>
          <p:spPr>
            <a:xfrm>
              <a:off x="1671749" y="232733"/>
              <a:ext cx="78758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s-CO" sz="2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sym typeface="Arial"/>
                </a:rPr>
                <a:t>Principales cambios: Reconfiguración Propuesta (2)</a:t>
              </a:r>
              <a:endParaRPr lang="es-CO" sz="24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Arial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96463" y="171179"/>
              <a:ext cx="4138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s-CO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5</a:t>
              </a:r>
              <a:endParaRPr lang="es-CO" sz="32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4 Triángulo isósceles"/>
            <p:cNvSpPr/>
            <p:nvPr/>
          </p:nvSpPr>
          <p:spPr>
            <a:xfrm rot="5400000">
              <a:off x="1121839" y="-4207"/>
              <a:ext cx="151130" cy="948690"/>
            </a:xfrm>
            <a:prstGeom prst="triangl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s-CO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398" y="100971"/>
            <a:ext cx="750592" cy="7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7 Imagen" descr="cid:image001.png@01D34989.4A421BB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5" y="6352314"/>
            <a:ext cx="2315876" cy="36904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19 Rectángulo"/>
          <p:cNvSpPr/>
          <p:nvPr/>
        </p:nvSpPr>
        <p:spPr>
          <a:xfrm>
            <a:off x="1601291" y="2163758"/>
            <a:ext cx="3048000" cy="414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Revisión operación Filtro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750756" y="2163758"/>
            <a:ext cx="349322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Revisión operación celdas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319795" y="90883"/>
            <a:ext cx="11787527" cy="6630479"/>
            <a:chOff x="296463" y="100971"/>
            <a:chExt cx="11787527" cy="6630479"/>
          </a:xfrm>
        </p:grpSpPr>
        <p:sp>
          <p:nvSpPr>
            <p:cNvPr id="75" name="74 Rectángulo redondeado"/>
            <p:cNvSpPr/>
            <p:nvPr/>
          </p:nvSpPr>
          <p:spPr>
            <a:xfrm>
              <a:off x="9376841" y="2917669"/>
              <a:ext cx="2335015" cy="185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8492983" y="4638632"/>
              <a:ext cx="2335015" cy="185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30 Rectángulo redondeado"/>
            <p:cNvSpPr/>
            <p:nvPr/>
          </p:nvSpPr>
          <p:spPr>
            <a:xfrm>
              <a:off x="8365983" y="4771869"/>
              <a:ext cx="2335015" cy="185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27" name="26 Conector recto"/>
            <p:cNvCxnSpPr/>
            <p:nvPr/>
          </p:nvCxnSpPr>
          <p:spPr>
            <a:xfrm flipV="1">
              <a:off x="319795" y="1084176"/>
              <a:ext cx="11336177" cy="1776"/>
            </a:xfrm>
            <a:prstGeom prst="line">
              <a:avLst/>
            </a:prstGeom>
            <a:ln w="28575">
              <a:solidFill>
                <a:srgbClr val="254A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curvado"/>
            <p:cNvCxnSpPr>
              <a:endCxn id="13" idx="3"/>
            </p:cNvCxnSpPr>
            <p:nvPr/>
          </p:nvCxnSpPr>
          <p:spPr>
            <a:xfrm rot="5400000">
              <a:off x="3921471" y="5074669"/>
              <a:ext cx="755926" cy="675797"/>
            </a:xfrm>
            <a:prstGeom prst="curvedConnector2">
              <a:avLst/>
            </a:prstGeom>
            <a:ln w="38100">
              <a:solidFill>
                <a:srgbClr val="00B050"/>
              </a:solidFill>
              <a:headEnd type="arrow"/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curvado"/>
            <p:cNvCxnSpPr/>
            <p:nvPr/>
          </p:nvCxnSpPr>
          <p:spPr>
            <a:xfrm rot="16200000" flipH="1">
              <a:off x="7472113" y="5040455"/>
              <a:ext cx="783269" cy="768934"/>
            </a:xfrm>
            <a:prstGeom prst="curvedConnector2">
              <a:avLst/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curvado"/>
            <p:cNvCxnSpPr>
              <a:endCxn id="12" idx="1"/>
            </p:cNvCxnSpPr>
            <p:nvPr/>
          </p:nvCxnSpPr>
          <p:spPr>
            <a:xfrm flipV="1">
              <a:off x="8054454" y="3948532"/>
              <a:ext cx="1234631" cy="14086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curvado"/>
            <p:cNvCxnSpPr/>
            <p:nvPr/>
          </p:nvCxnSpPr>
          <p:spPr>
            <a:xfrm flipV="1">
              <a:off x="7366003" y="1741030"/>
              <a:ext cx="882210" cy="48578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23 Grupo"/>
            <p:cNvGrpSpPr/>
            <p:nvPr/>
          </p:nvGrpSpPr>
          <p:grpSpPr>
            <a:xfrm>
              <a:off x="594617" y="1121032"/>
              <a:ext cx="3366918" cy="5596598"/>
              <a:chOff x="-712111" y="1131284"/>
              <a:chExt cx="3366918" cy="5596598"/>
            </a:xfrm>
          </p:grpSpPr>
          <p:sp>
            <p:nvSpPr>
              <p:cNvPr id="73" name="72 Rectángulo redondeado"/>
              <p:cNvSpPr/>
              <p:nvPr/>
            </p:nvSpPr>
            <p:spPr>
              <a:xfrm>
                <a:off x="-712111" y="3102118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2" name="71 Rectángulo redondeado"/>
              <p:cNvSpPr/>
              <p:nvPr/>
            </p:nvSpPr>
            <p:spPr>
              <a:xfrm>
                <a:off x="133691" y="1262354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0" name="29 Rectángulo redondeado"/>
              <p:cNvSpPr/>
              <p:nvPr/>
            </p:nvSpPr>
            <p:spPr>
              <a:xfrm>
                <a:off x="-608251" y="3010375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8" name="37 Rectángulo redondeado"/>
              <p:cNvSpPr/>
              <p:nvPr/>
            </p:nvSpPr>
            <p:spPr>
              <a:xfrm>
                <a:off x="283523" y="1131284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319792" y="4873682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58" name="57 Rectángulo redondeado"/>
            <p:cNvSpPr/>
            <p:nvPr/>
          </p:nvSpPr>
          <p:spPr>
            <a:xfrm>
              <a:off x="8248215" y="4877250"/>
              <a:ext cx="2335015" cy="185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41 Elipse"/>
            <p:cNvSpPr/>
            <p:nvPr/>
          </p:nvSpPr>
          <p:spPr>
            <a:xfrm>
              <a:off x="4126918" y="1796019"/>
              <a:ext cx="3927536" cy="3792696"/>
            </a:xfrm>
            <a:prstGeom prst="ellipse">
              <a:avLst/>
            </a:prstGeom>
            <a:solidFill>
              <a:schemeClr val="bg1">
                <a:alpha val="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7" name="6 Grupo"/>
            <p:cNvGrpSpPr/>
            <p:nvPr/>
          </p:nvGrpSpPr>
          <p:grpSpPr>
            <a:xfrm>
              <a:off x="8298353" y="1145875"/>
              <a:ext cx="2335015" cy="2225040"/>
              <a:chOff x="8298353" y="1145875"/>
              <a:chExt cx="2335015" cy="1854200"/>
            </a:xfrm>
          </p:grpSpPr>
          <p:sp>
            <p:nvSpPr>
              <p:cNvPr id="83" name="82 Rectángulo redondeado"/>
              <p:cNvSpPr/>
              <p:nvPr/>
            </p:nvSpPr>
            <p:spPr>
              <a:xfrm>
                <a:off x="8298353" y="1145875"/>
                <a:ext cx="2335015" cy="1854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6893" y="1496853"/>
                <a:ext cx="2117934" cy="1152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11 Rectángulo redondeado"/>
            <p:cNvSpPr/>
            <p:nvPr/>
          </p:nvSpPr>
          <p:spPr>
            <a:xfrm>
              <a:off x="9289085" y="3021432"/>
              <a:ext cx="2335015" cy="185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9267" y="3186464"/>
              <a:ext cx="2254649" cy="145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557" y="5033287"/>
              <a:ext cx="2162937" cy="1450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824291" y="3063353"/>
              <a:ext cx="217559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s-CO" sz="1000" b="1" dirty="0">
                  <a:solidFill>
                    <a:schemeClr val="accent1">
                      <a:lumMod val="75000"/>
                    </a:schemeClr>
                  </a:solidFill>
                  <a:sym typeface="Arial"/>
                </a:rPr>
                <a:t>Voltaje máximo 1.1 </a:t>
              </a:r>
              <a:r>
                <a:rPr lang="es-CO" sz="1000" b="1" dirty="0" err="1">
                  <a:solidFill>
                    <a:schemeClr val="accent1">
                      <a:lumMod val="75000"/>
                    </a:schemeClr>
                  </a:solidFill>
                  <a:sym typeface="Arial"/>
                </a:rPr>
                <a:t>p.u</a:t>
              </a:r>
              <a:r>
                <a:rPr lang="es-CO" sz="1000" b="1" dirty="0">
                  <a:solidFill>
                    <a:schemeClr val="accent1">
                      <a:lumMod val="75000"/>
                    </a:schemeClr>
                  </a:solidFill>
                  <a:sym typeface="Arial"/>
                </a:rPr>
                <a:t> 126.5 kV</a:t>
              </a:r>
            </a:p>
          </p:txBody>
        </p:sp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91" y="3275468"/>
              <a:ext cx="2065973" cy="136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489" y="1358596"/>
              <a:ext cx="2272284" cy="141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43 Rectángulo"/>
            <p:cNvSpPr/>
            <p:nvPr/>
          </p:nvSpPr>
          <p:spPr>
            <a:xfrm>
              <a:off x="1669960" y="1128991"/>
              <a:ext cx="217559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s-CO" sz="1000" b="1" dirty="0">
                  <a:solidFill>
                    <a:schemeClr val="accent1">
                      <a:lumMod val="75000"/>
                    </a:schemeClr>
                  </a:solidFill>
                  <a:sym typeface="Arial"/>
                </a:rPr>
                <a:t>Voltaje máximo 1.1 </a:t>
              </a:r>
              <a:r>
                <a:rPr lang="es-CO" sz="1000" b="1" dirty="0" err="1">
                  <a:solidFill>
                    <a:schemeClr val="accent1">
                      <a:lumMod val="75000"/>
                    </a:schemeClr>
                  </a:solidFill>
                  <a:sym typeface="Arial"/>
                </a:rPr>
                <a:t>p.u</a:t>
              </a:r>
              <a:r>
                <a:rPr lang="es-CO" sz="1000" b="1" dirty="0">
                  <a:solidFill>
                    <a:schemeClr val="accent1">
                      <a:lumMod val="75000"/>
                    </a:schemeClr>
                  </a:solidFill>
                  <a:sym typeface="Arial"/>
                </a:rPr>
                <a:t> 126.5 kV</a:t>
              </a: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1647518" y="2740581"/>
              <a:ext cx="222048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s-CO" sz="9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rPr>
                <a:t>Celdas Capacitivas Recomendadas</a:t>
              </a:r>
              <a:endParaRPr lang="es-CO" sz="900" b="1" dirty="0">
                <a:solidFill>
                  <a:schemeClr val="accent1">
                    <a:lumMod val="75000"/>
                  </a:schemeClr>
                </a:solidFill>
                <a:sym typeface="Arial"/>
              </a:endParaRPr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1146880" y="4605381"/>
              <a:ext cx="143821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s-CO" sz="1000" b="1" dirty="0" smtClean="0">
                  <a:solidFill>
                    <a:schemeClr val="accent1">
                      <a:lumMod val="75000"/>
                    </a:schemeClr>
                  </a:solidFill>
                  <a:sym typeface="Arial"/>
                </a:rPr>
                <a:t>Filtro Recomendado</a:t>
              </a:r>
              <a:endParaRPr lang="es-CO" sz="1000" b="1" dirty="0">
                <a:solidFill>
                  <a:schemeClr val="accent1">
                    <a:lumMod val="75000"/>
                  </a:schemeClr>
                </a:solidFill>
                <a:sym typeface="Arial"/>
              </a:endParaRPr>
            </a:p>
          </p:txBody>
        </p:sp>
        <p:cxnSp>
          <p:nvCxnSpPr>
            <p:cNvPr id="54" name="53 Conector curvado"/>
            <p:cNvCxnSpPr>
              <a:stCxn id="42" idx="2"/>
              <a:endCxn id="30" idx="3"/>
            </p:cNvCxnSpPr>
            <p:nvPr/>
          </p:nvCxnSpPr>
          <p:spPr>
            <a:xfrm rot="10800000" flipV="1">
              <a:off x="3033492" y="3692367"/>
              <a:ext cx="1093426" cy="23485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curvado"/>
            <p:cNvCxnSpPr/>
            <p:nvPr/>
          </p:nvCxnSpPr>
          <p:spPr>
            <a:xfrm rot="10800000">
              <a:off x="3899775" y="1896535"/>
              <a:ext cx="898932" cy="33028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arrow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8095" y="2065351"/>
              <a:ext cx="1858516" cy="301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101" y="5116161"/>
              <a:ext cx="2316480" cy="1348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59 Grupo"/>
            <p:cNvGrpSpPr/>
            <p:nvPr/>
          </p:nvGrpSpPr>
          <p:grpSpPr>
            <a:xfrm>
              <a:off x="296463" y="171179"/>
              <a:ext cx="9251161" cy="584775"/>
              <a:chOff x="296463" y="171179"/>
              <a:chExt cx="9251161" cy="584775"/>
            </a:xfrm>
          </p:grpSpPr>
          <p:sp>
            <p:nvSpPr>
              <p:cNvPr id="61" name="60 Rectángulo"/>
              <p:cNvSpPr/>
              <p:nvPr/>
            </p:nvSpPr>
            <p:spPr>
              <a:xfrm>
                <a:off x="1671749" y="232733"/>
                <a:ext cx="7875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s-CO" sz="2400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sym typeface="Arial"/>
                  </a:rPr>
                  <a:t>Principales cambios: Reconfiguración Propuesta (3)</a:t>
                </a:r>
                <a:endParaRPr lang="es-CO" sz="2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sym typeface="Arial"/>
                </a:endParaRPr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296463" y="171179"/>
                <a:ext cx="41389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s-CO" sz="3200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5</a:t>
                </a:r>
                <a:endParaRPr lang="es-CO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3" name="4 Triángulo isósceles"/>
              <p:cNvSpPr/>
              <p:nvPr/>
            </p:nvSpPr>
            <p:spPr>
              <a:xfrm rot="5400000">
                <a:off x="1121839" y="-4207"/>
                <a:ext cx="151130" cy="948690"/>
              </a:xfrm>
              <a:prstGeom prst="triangle">
                <a:avLst/>
              </a:prstGeom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s-CO"/>
              </a:p>
            </p:txBody>
          </p:sp>
        </p:grp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398" y="100971"/>
              <a:ext cx="750592" cy="7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42 Imagen" descr="cid:image001.png@01D34989.4A421BB0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5" y="6352314"/>
            <a:ext cx="2315876" cy="36904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45 Rectángulo"/>
          <p:cNvSpPr/>
          <p:nvPr/>
        </p:nvSpPr>
        <p:spPr>
          <a:xfrm>
            <a:off x="5410401" y="5044662"/>
            <a:ext cx="1360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Herramienta de simulación</a:t>
            </a:r>
            <a:endParaRPr lang="es-CO" sz="800" b="1" dirty="0"/>
          </a:p>
        </p:txBody>
      </p:sp>
      <p:sp>
        <p:nvSpPr>
          <p:cNvPr id="47" name="46 Rectángulo"/>
          <p:cNvSpPr/>
          <p:nvPr/>
        </p:nvSpPr>
        <p:spPr>
          <a:xfrm>
            <a:off x="1787372" y="6481815"/>
            <a:ext cx="20133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Análisis falla </a:t>
            </a:r>
            <a:r>
              <a:rPr lang="es-CO" sz="800" b="1" dirty="0" err="1" smtClean="0"/>
              <a:t>microceldas</a:t>
            </a:r>
            <a:endParaRPr lang="es-CO" sz="800" b="1" dirty="0"/>
          </a:p>
        </p:txBody>
      </p:sp>
      <p:sp>
        <p:nvSpPr>
          <p:cNvPr id="50" name="49 Rectángulo"/>
          <p:cNvSpPr/>
          <p:nvPr/>
        </p:nvSpPr>
        <p:spPr>
          <a:xfrm>
            <a:off x="8248213" y="2970292"/>
            <a:ext cx="13506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Corrientes con mando Sincronizado</a:t>
            </a:r>
            <a:endParaRPr lang="es-CO" sz="800" b="1" dirty="0"/>
          </a:p>
        </p:txBody>
      </p:sp>
      <p:sp>
        <p:nvSpPr>
          <p:cNvPr id="51" name="50 Rectángulo"/>
          <p:cNvSpPr/>
          <p:nvPr/>
        </p:nvSpPr>
        <p:spPr>
          <a:xfrm>
            <a:off x="9668479" y="4559214"/>
            <a:ext cx="13506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Cierre ideal  con mando Sincronizado</a:t>
            </a:r>
            <a:endParaRPr lang="es-CO" sz="800" b="1" dirty="0"/>
          </a:p>
        </p:txBody>
      </p:sp>
      <p:sp>
        <p:nvSpPr>
          <p:cNvPr id="52" name="51 Rectángulo"/>
          <p:cNvSpPr/>
          <p:nvPr/>
        </p:nvSpPr>
        <p:spPr>
          <a:xfrm>
            <a:off x="8492983" y="6464901"/>
            <a:ext cx="13506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 smtClean="0"/>
              <a:t>Análisis de riesgo</a:t>
            </a:r>
            <a:endParaRPr lang="es-CO" sz="800" b="1" dirty="0"/>
          </a:p>
        </p:txBody>
      </p:sp>
    </p:spTree>
    <p:extLst>
      <p:ext uri="{BB962C8B-B14F-4D97-AF65-F5344CB8AC3E}">
        <p14:creationId xmlns:p14="http://schemas.microsoft.com/office/powerpoint/2010/main" val="17209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26 Conector recto"/>
          <p:cNvCxnSpPr/>
          <p:nvPr/>
        </p:nvCxnSpPr>
        <p:spPr>
          <a:xfrm flipV="1">
            <a:off x="319795" y="1084176"/>
            <a:ext cx="11336177" cy="1776"/>
          </a:xfrm>
          <a:prstGeom prst="line">
            <a:avLst/>
          </a:prstGeom>
          <a:ln w="28575">
            <a:solidFill>
              <a:srgbClr val="254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398" y="100971"/>
            <a:ext cx="750592" cy="7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2">
            <a:extLst>
              <a:ext uri="{FF2B5EF4-FFF2-40B4-BE49-F238E27FC236}">
                <a16:creationId xmlns="" xmlns:a16="http://schemas.microsoft.com/office/drawing/2014/main" id="{CAE2A733-1FDE-40E6-A9B8-2A66361CAB58}"/>
              </a:ext>
            </a:extLst>
          </p:cNvPr>
          <p:cNvSpPr txBox="1"/>
          <p:nvPr/>
        </p:nvSpPr>
        <p:spPr>
          <a:xfrm>
            <a:off x="1409707" y="3414355"/>
            <a:ext cx="1705915" cy="828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Condición</a:t>
            </a:r>
          </a:p>
          <a:p>
            <a:pPr algn="ctr">
              <a:lnSpc>
                <a:spcPts val="2800"/>
              </a:lnSpc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Actual</a:t>
            </a:r>
          </a:p>
        </p:txBody>
      </p:sp>
      <p:sp>
        <p:nvSpPr>
          <p:cNvPr id="13" name="CuadroTexto 3">
            <a:extLst>
              <a:ext uri="{FF2B5EF4-FFF2-40B4-BE49-F238E27FC236}">
                <a16:creationId xmlns="" xmlns:a16="http://schemas.microsoft.com/office/drawing/2014/main" id="{10080DDF-8E33-447A-BFB2-C045BB14012F}"/>
              </a:ext>
            </a:extLst>
          </p:cNvPr>
          <p:cNvSpPr txBox="1"/>
          <p:nvPr/>
        </p:nvSpPr>
        <p:spPr>
          <a:xfrm>
            <a:off x="7788325" y="3564465"/>
            <a:ext cx="1705916" cy="828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Condición</a:t>
            </a:r>
          </a:p>
          <a:p>
            <a:pPr algn="ctr">
              <a:lnSpc>
                <a:spcPts val="2800"/>
              </a:lnSpc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Deseada</a:t>
            </a:r>
          </a:p>
        </p:txBody>
      </p:sp>
      <p:sp>
        <p:nvSpPr>
          <p:cNvPr id="18" name="CuadroTexto 11">
            <a:extLst>
              <a:ext uri="{FF2B5EF4-FFF2-40B4-BE49-F238E27FC236}">
                <a16:creationId xmlns="" xmlns:a16="http://schemas.microsoft.com/office/drawing/2014/main" id="{CBAE1EE6-BD9B-4E42-944C-D3E1F6C142E4}"/>
              </a:ext>
            </a:extLst>
          </p:cNvPr>
          <p:cNvSpPr txBox="1"/>
          <p:nvPr/>
        </p:nvSpPr>
        <p:spPr>
          <a:xfrm>
            <a:off x="3555781" y="1324763"/>
            <a:ext cx="3897222" cy="4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Análisis </a:t>
            </a:r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s-ES" sz="3600" b="1" dirty="0" err="1" smtClean="0">
                <a:solidFill>
                  <a:schemeClr val="accent1">
                    <a:lumMod val="75000"/>
                  </a:schemeClr>
                </a:solidFill>
              </a:rPr>
              <a:t>GAPs</a:t>
            </a:r>
            <a:endParaRPr lang="es-E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uadroTexto 4">
            <a:extLst>
              <a:ext uri="{FF2B5EF4-FFF2-40B4-BE49-F238E27FC236}">
                <a16:creationId xmlns="" xmlns:a16="http://schemas.microsoft.com/office/drawing/2014/main" id="{E3169436-2E90-4210-A794-AFE7F49614BB}"/>
              </a:ext>
            </a:extLst>
          </p:cNvPr>
          <p:cNvSpPr txBox="1"/>
          <p:nvPr/>
        </p:nvSpPr>
        <p:spPr>
          <a:xfrm>
            <a:off x="3002559" y="1879152"/>
            <a:ext cx="5485255" cy="8104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Factores Claves para 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 condición deseada</a:t>
            </a:r>
            <a:r>
              <a:rPr lang="es-ES" sz="2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4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uadroTexto 6">
            <a:extLst>
              <a:ext uri="{FF2B5EF4-FFF2-40B4-BE49-F238E27FC236}">
                <a16:creationId xmlns="" xmlns:a16="http://schemas.microsoft.com/office/drawing/2014/main" id="{F07885E0-C817-4C6C-9FA0-A21B002B0B0E}"/>
              </a:ext>
            </a:extLst>
          </p:cNvPr>
          <p:cNvSpPr txBox="1"/>
          <p:nvPr/>
        </p:nvSpPr>
        <p:spPr>
          <a:xfrm>
            <a:off x="4289978" y="6182714"/>
            <a:ext cx="277288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E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Plan de Acción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26" y="2263890"/>
            <a:ext cx="8667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magen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23" y="4392897"/>
            <a:ext cx="1027502" cy="156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334" y="4537657"/>
            <a:ext cx="1144246" cy="175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296464" y="171179"/>
            <a:ext cx="4517588" cy="584775"/>
            <a:chOff x="296464" y="171179"/>
            <a:chExt cx="4517588" cy="584775"/>
          </a:xfrm>
        </p:grpSpPr>
        <p:sp>
          <p:nvSpPr>
            <p:cNvPr id="23" name="22 Rectángulo"/>
            <p:cNvSpPr/>
            <p:nvPr/>
          </p:nvSpPr>
          <p:spPr>
            <a:xfrm>
              <a:off x="2136716" y="249566"/>
              <a:ext cx="26773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s-CO" sz="2400" b="1" dirty="0" smtClean="0">
                  <a:solidFill>
                    <a:srgbClr val="92D050"/>
                  </a:solidFill>
                  <a:sym typeface="Arial"/>
                </a:rPr>
                <a:t>Conclusiones (1)</a:t>
              </a:r>
              <a:endParaRPr lang="es-CO" sz="2400" b="1" dirty="0">
                <a:solidFill>
                  <a:srgbClr val="92D050"/>
                </a:solidFill>
                <a:sym typeface="Arial"/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96464" y="171179"/>
              <a:ext cx="41389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ts val="300"/>
                </a:spcBef>
              </a:pPr>
              <a:r>
                <a:rPr lang="es-CO" sz="3200" b="1" dirty="0" smtClean="0">
                  <a:solidFill>
                    <a:srgbClr val="92D050"/>
                  </a:solidFill>
                </a:rPr>
                <a:t>5</a:t>
              </a:r>
              <a:endParaRPr lang="es-CO" sz="3200" b="1" dirty="0">
                <a:solidFill>
                  <a:srgbClr val="92D050"/>
                </a:solidFill>
              </a:endParaRPr>
            </a:p>
          </p:txBody>
        </p:sp>
        <p:sp>
          <p:nvSpPr>
            <p:cNvPr id="28" name="4 Triángulo isósceles"/>
            <p:cNvSpPr/>
            <p:nvPr/>
          </p:nvSpPr>
          <p:spPr>
            <a:xfrm rot="5400000">
              <a:off x="1442497" y="-293256"/>
              <a:ext cx="173357" cy="1513648"/>
            </a:xfrm>
            <a:prstGeom prst="triangle">
              <a:avLst/>
            </a:prstGeom>
            <a:ln w="412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5" name="4 Abrir llave"/>
          <p:cNvSpPr/>
          <p:nvPr/>
        </p:nvSpPr>
        <p:spPr>
          <a:xfrm rot="16200000">
            <a:off x="5299368" y="1603141"/>
            <a:ext cx="618680" cy="4245229"/>
          </a:xfrm>
          <a:prstGeom prst="leftBrace">
            <a:avLst/>
          </a:prstGeom>
          <a:ln w="476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3684712" y="2967152"/>
            <a:ext cx="3892665" cy="0"/>
          </a:xfrm>
          <a:prstGeom prst="straightConnector1">
            <a:avLst/>
          </a:prstGeom>
          <a:ln w="476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4166453" y="2768561"/>
            <a:ext cx="0" cy="447270"/>
          </a:xfrm>
          <a:prstGeom prst="line">
            <a:avLst/>
          </a:prstGeom>
          <a:ln w="476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4631541" y="2768561"/>
            <a:ext cx="0" cy="447270"/>
          </a:xfrm>
          <a:prstGeom prst="line">
            <a:avLst/>
          </a:prstGeom>
          <a:ln w="476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5061942" y="2768561"/>
            <a:ext cx="0" cy="447270"/>
          </a:xfrm>
          <a:prstGeom prst="line">
            <a:avLst/>
          </a:prstGeom>
          <a:ln w="476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5552017" y="2770885"/>
            <a:ext cx="0" cy="447270"/>
          </a:xfrm>
          <a:prstGeom prst="line">
            <a:avLst/>
          </a:prstGeom>
          <a:ln w="476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6031275" y="2773209"/>
            <a:ext cx="0" cy="447270"/>
          </a:xfrm>
          <a:prstGeom prst="line">
            <a:avLst/>
          </a:prstGeom>
          <a:ln w="476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3636716" y="4242787"/>
            <a:ext cx="3943984" cy="181588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/>
              <a:t>Estudios iniciales viabilidad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 smtClean="0"/>
              <a:t>Mejorar </a:t>
            </a:r>
            <a:r>
              <a:rPr lang="es-CO" sz="1400" dirty="0"/>
              <a:t>la condición actual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/>
              <a:t>Innovación en Diseño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/>
              <a:t>Nuevas tecnologías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 smtClean="0"/>
              <a:t>Soporte </a:t>
            </a:r>
            <a:r>
              <a:rPr lang="es-CO" sz="1400" dirty="0"/>
              <a:t>Técnico de la modernización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/>
              <a:t>Generación de oportunidades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/>
              <a:t>Evaluación Financiera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/>
              <a:t>Implementación </a:t>
            </a:r>
          </a:p>
        </p:txBody>
      </p:sp>
      <p:pic>
        <p:nvPicPr>
          <p:cNvPr id="39" name="38 Imagen" descr="cid:image001.png@01D34989.4A421BB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5" y="6352314"/>
            <a:ext cx="2315876" cy="36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053781"/>
            <a:ext cx="85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7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26 Conector recto"/>
          <p:cNvCxnSpPr/>
          <p:nvPr/>
        </p:nvCxnSpPr>
        <p:spPr>
          <a:xfrm flipV="1">
            <a:off x="319795" y="1084176"/>
            <a:ext cx="11336177" cy="1776"/>
          </a:xfrm>
          <a:prstGeom prst="line">
            <a:avLst/>
          </a:prstGeom>
          <a:ln w="28575">
            <a:solidFill>
              <a:srgbClr val="254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296465" y="1085952"/>
            <a:ext cx="111462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Se propone un cambio </a:t>
            </a:r>
            <a:r>
              <a:rPr lang="es-CO" sz="1600" dirty="0"/>
              <a:t>de diseño </a:t>
            </a:r>
            <a:r>
              <a:rPr lang="es-CO" sz="1600" dirty="0" smtClean="0"/>
              <a:t>del banco que incorpore las lecciones aprendidas durante su ciclo de vida tales como: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Optimizar el diseño inicial.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Cumplimiento de estándares internacionales.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Eliminación de fallas tempranas de componentes.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Mitigar </a:t>
            </a:r>
            <a:r>
              <a:rPr lang="es-CO" sz="1600" dirty="0"/>
              <a:t>los </a:t>
            </a:r>
            <a:r>
              <a:rPr lang="es-CO" sz="1600" dirty="0" smtClean="0"/>
              <a:t>transitorios, como posibles fuentes de </a:t>
            </a:r>
            <a:r>
              <a:rPr lang="es-CO" sz="1600" dirty="0"/>
              <a:t>daño a los </a:t>
            </a:r>
            <a:r>
              <a:rPr lang="es-CO" sz="1600" dirty="0" smtClean="0"/>
              <a:t>componentes y que afectan la calidad de la tensión.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Menor intervención.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Disminuir el </a:t>
            </a:r>
            <a:r>
              <a:rPr lang="es-CO" sz="1600" dirty="0"/>
              <a:t>número de componentes, menor probabilidad de </a:t>
            </a:r>
            <a:r>
              <a:rPr lang="es-CO" sz="1600" dirty="0" smtClean="0"/>
              <a:t>falla.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Mejorar la disponibilidad del activo.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Mejorar la confiabilidad del sistema.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Estandarización de equipos similares en la Empresa</a:t>
            </a:r>
            <a:r>
              <a:rPr lang="es-CO" sz="1600" dirty="0"/>
              <a:t> </a:t>
            </a:r>
            <a:r>
              <a:rPr lang="es-CO" sz="1600" dirty="0" smtClean="0"/>
              <a:t>(reducción de inventarios).</a:t>
            </a:r>
            <a:endParaRPr lang="es-CO" sz="1600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El seguimiento </a:t>
            </a:r>
            <a:r>
              <a:rPr lang="es-CO" sz="1600" dirty="0" smtClean="0"/>
              <a:t>y análisis del </a:t>
            </a:r>
            <a:r>
              <a:rPr lang="es-CO" sz="1600" dirty="0"/>
              <a:t>envejecimiento del banco de compensación capacitiva a lo largo de su vida útil, la investigaciones de las fallas y modos de falla (reactores, celdas, corrientes de energización, etc.), fallas tempranas en componentes, análisis causa </a:t>
            </a:r>
            <a:r>
              <a:rPr lang="es-CO" sz="1600" dirty="0" smtClean="0"/>
              <a:t>raíz, las herramientas </a:t>
            </a:r>
            <a:r>
              <a:rPr lang="es-CO" sz="1600" dirty="0"/>
              <a:t>de software </a:t>
            </a:r>
            <a:r>
              <a:rPr lang="es-CO" sz="1600" dirty="0" smtClean="0"/>
              <a:t>y </a:t>
            </a:r>
            <a:r>
              <a:rPr lang="es-CO" sz="1600" dirty="0"/>
              <a:t>documentación suministrada por las áreas de Mantenimiento y Operación de la Empresa, se utilizaron para proyectar los componentes que conforman el banco de compensación capacitiva de reemplazo</a:t>
            </a:r>
            <a:r>
              <a:rPr lang="es-CO" sz="1600" dirty="0" smtClean="0"/>
              <a:t>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es-CO" sz="1600" b="1" dirty="0" smtClean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CO" sz="1600" b="1" dirty="0" smtClean="0"/>
              <a:t>Nota</a:t>
            </a:r>
            <a:r>
              <a:rPr lang="es-CO" sz="1600" b="1" dirty="0"/>
              <a:t>:</a:t>
            </a:r>
            <a:r>
              <a:rPr lang="es-CO" sz="1600" dirty="0"/>
              <a:t> </a:t>
            </a:r>
            <a:r>
              <a:rPr lang="es-CO" sz="1600" dirty="0" smtClean="0"/>
              <a:t>La metodología propuesta se </a:t>
            </a:r>
            <a:r>
              <a:rPr lang="es-CO" sz="1600" dirty="0"/>
              <a:t>puede </a:t>
            </a:r>
            <a:r>
              <a:rPr lang="es-CO" sz="1600" dirty="0" smtClean="0"/>
              <a:t>implementar no </a:t>
            </a:r>
            <a:r>
              <a:rPr lang="es-CO" sz="1600" dirty="0"/>
              <a:t>solo al final de su vida útil, sino durante la vida </a:t>
            </a:r>
            <a:r>
              <a:rPr lang="es-CO" sz="1600" dirty="0" smtClean="0"/>
              <a:t>útil </a:t>
            </a:r>
            <a:r>
              <a:rPr lang="es-CO" sz="1600" dirty="0"/>
              <a:t>para optimizar su </a:t>
            </a:r>
            <a:r>
              <a:rPr lang="es-CO" sz="1600" dirty="0" smtClean="0"/>
              <a:t>funcionamiento </a:t>
            </a:r>
            <a:r>
              <a:rPr lang="es-CO" sz="1600" dirty="0"/>
              <a:t>adaptándose a los cambios del sistema.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296464" y="171179"/>
            <a:ext cx="4517588" cy="584775"/>
            <a:chOff x="296464" y="171179"/>
            <a:chExt cx="4517588" cy="584775"/>
          </a:xfrm>
        </p:grpSpPr>
        <p:sp>
          <p:nvSpPr>
            <p:cNvPr id="2" name="1 Rectángulo"/>
            <p:cNvSpPr/>
            <p:nvPr/>
          </p:nvSpPr>
          <p:spPr>
            <a:xfrm>
              <a:off x="2136716" y="249566"/>
              <a:ext cx="26773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s-CO" sz="2400" b="1" dirty="0" smtClean="0">
                  <a:solidFill>
                    <a:srgbClr val="92D050"/>
                  </a:solidFill>
                  <a:sym typeface="Arial"/>
                </a:rPr>
                <a:t>Conclusiones (2)</a:t>
              </a:r>
              <a:endParaRPr lang="es-CO" sz="2400" b="1" dirty="0">
                <a:solidFill>
                  <a:srgbClr val="92D050"/>
                </a:solidFill>
                <a:sym typeface="Arial"/>
              </a:endParaRP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296464" y="171179"/>
              <a:ext cx="41389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ts val="300"/>
                </a:spcBef>
              </a:pPr>
              <a:r>
                <a:rPr lang="es-CO" sz="3200" b="1" dirty="0" smtClean="0">
                  <a:solidFill>
                    <a:srgbClr val="92D050"/>
                  </a:solidFill>
                </a:rPr>
                <a:t>5</a:t>
              </a:r>
              <a:endParaRPr lang="es-CO" sz="3200" b="1" dirty="0">
                <a:solidFill>
                  <a:srgbClr val="92D050"/>
                </a:solidFill>
              </a:endParaRPr>
            </a:p>
          </p:txBody>
        </p:sp>
        <p:sp>
          <p:nvSpPr>
            <p:cNvPr id="10" name="4 Triángulo isósceles"/>
            <p:cNvSpPr/>
            <p:nvPr/>
          </p:nvSpPr>
          <p:spPr>
            <a:xfrm rot="5400000">
              <a:off x="1442497" y="-293256"/>
              <a:ext cx="173357" cy="1513648"/>
            </a:xfrm>
            <a:prstGeom prst="triangle">
              <a:avLst/>
            </a:prstGeom>
            <a:ln w="412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s-CO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398" y="100971"/>
            <a:ext cx="750592" cy="7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cid:image001.png@01D34989.4A421BB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5" y="6352314"/>
            <a:ext cx="2315876" cy="369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6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712686" y="8696265"/>
            <a:ext cx="5407215" cy="5602535"/>
            <a:chOff x="1712686" y="7425871"/>
            <a:chExt cx="6921614" cy="6858415"/>
          </a:xfrm>
        </p:grpSpPr>
        <p:sp>
          <p:nvSpPr>
            <p:cNvPr id="43" name="42 Forma libre"/>
            <p:cNvSpPr/>
            <p:nvPr/>
          </p:nvSpPr>
          <p:spPr>
            <a:xfrm>
              <a:off x="6867836" y="8911771"/>
              <a:ext cx="899885" cy="1407886"/>
            </a:xfrm>
            <a:custGeom>
              <a:avLst/>
              <a:gdLst>
                <a:gd name="connsiteX0" fmla="*/ 899885 w 899885"/>
                <a:gd name="connsiteY0" fmla="*/ 0 h 1407886"/>
                <a:gd name="connsiteX1" fmla="*/ 798285 w 899885"/>
                <a:gd name="connsiteY1" fmla="*/ 232229 h 1407886"/>
                <a:gd name="connsiteX2" fmla="*/ 783771 w 899885"/>
                <a:gd name="connsiteY2" fmla="*/ 275772 h 1407886"/>
                <a:gd name="connsiteX3" fmla="*/ 682171 w 899885"/>
                <a:gd name="connsiteY3" fmla="*/ 406400 h 1407886"/>
                <a:gd name="connsiteX4" fmla="*/ 638628 w 899885"/>
                <a:gd name="connsiteY4" fmla="*/ 464458 h 1407886"/>
                <a:gd name="connsiteX5" fmla="*/ 595085 w 899885"/>
                <a:gd name="connsiteY5" fmla="*/ 493486 h 1407886"/>
                <a:gd name="connsiteX6" fmla="*/ 493485 w 899885"/>
                <a:gd name="connsiteY6" fmla="*/ 566058 h 1407886"/>
                <a:gd name="connsiteX7" fmla="*/ 449943 w 899885"/>
                <a:gd name="connsiteY7" fmla="*/ 580572 h 1407886"/>
                <a:gd name="connsiteX8" fmla="*/ 348343 w 899885"/>
                <a:gd name="connsiteY8" fmla="*/ 653143 h 1407886"/>
                <a:gd name="connsiteX9" fmla="*/ 290285 w 899885"/>
                <a:gd name="connsiteY9" fmla="*/ 682172 h 1407886"/>
                <a:gd name="connsiteX10" fmla="*/ 203200 w 899885"/>
                <a:gd name="connsiteY10" fmla="*/ 740229 h 1407886"/>
                <a:gd name="connsiteX11" fmla="*/ 72571 w 899885"/>
                <a:gd name="connsiteY11" fmla="*/ 856343 h 1407886"/>
                <a:gd name="connsiteX12" fmla="*/ 43543 w 899885"/>
                <a:gd name="connsiteY12" fmla="*/ 899886 h 1407886"/>
                <a:gd name="connsiteX13" fmla="*/ 29028 w 899885"/>
                <a:gd name="connsiteY13" fmla="*/ 957943 h 1407886"/>
                <a:gd name="connsiteX14" fmla="*/ 14514 w 899885"/>
                <a:gd name="connsiteY14" fmla="*/ 1001486 h 1407886"/>
                <a:gd name="connsiteX15" fmla="*/ 0 w 899885"/>
                <a:gd name="connsiteY15" fmla="*/ 1103086 h 1407886"/>
                <a:gd name="connsiteX16" fmla="*/ 14514 w 899885"/>
                <a:gd name="connsiteY16" fmla="*/ 1407886 h 14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9885" h="1407886">
                  <a:moveTo>
                    <a:pt x="899885" y="0"/>
                  </a:moveTo>
                  <a:cubicBezTo>
                    <a:pt x="866018" y="77410"/>
                    <a:pt x="831073" y="154356"/>
                    <a:pt x="798285" y="232229"/>
                  </a:cubicBezTo>
                  <a:cubicBezTo>
                    <a:pt x="792348" y="246329"/>
                    <a:pt x="791201" y="262398"/>
                    <a:pt x="783771" y="275772"/>
                  </a:cubicBezTo>
                  <a:cubicBezTo>
                    <a:pt x="716709" y="396485"/>
                    <a:pt x="748983" y="328453"/>
                    <a:pt x="682171" y="406400"/>
                  </a:cubicBezTo>
                  <a:cubicBezTo>
                    <a:pt x="666428" y="424767"/>
                    <a:pt x="655733" y="447353"/>
                    <a:pt x="638628" y="464458"/>
                  </a:cubicBezTo>
                  <a:cubicBezTo>
                    <a:pt x="626293" y="476793"/>
                    <a:pt x="609280" y="483347"/>
                    <a:pt x="595085" y="493486"/>
                  </a:cubicBezTo>
                  <a:cubicBezTo>
                    <a:pt x="579745" y="504443"/>
                    <a:pt x="516288" y="554656"/>
                    <a:pt x="493485" y="566058"/>
                  </a:cubicBezTo>
                  <a:cubicBezTo>
                    <a:pt x="479801" y="572900"/>
                    <a:pt x="463627" y="573730"/>
                    <a:pt x="449943" y="580572"/>
                  </a:cubicBezTo>
                  <a:cubicBezTo>
                    <a:pt x="419230" y="595928"/>
                    <a:pt x="374651" y="636701"/>
                    <a:pt x="348343" y="653143"/>
                  </a:cubicBezTo>
                  <a:cubicBezTo>
                    <a:pt x="329995" y="664611"/>
                    <a:pt x="308839" y="671040"/>
                    <a:pt x="290285" y="682172"/>
                  </a:cubicBezTo>
                  <a:cubicBezTo>
                    <a:pt x="260369" y="700122"/>
                    <a:pt x="232228" y="720877"/>
                    <a:pt x="203200" y="740229"/>
                  </a:cubicBezTo>
                  <a:cubicBezTo>
                    <a:pt x="150849" y="775130"/>
                    <a:pt x="112335" y="796695"/>
                    <a:pt x="72571" y="856343"/>
                  </a:cubicBezTo>
                  <a:lnTo>
                    <a:pt x="43543" y="899886"/>
                  </a:lnTo>
                  <a:cubicBezTo>
                    <a:pt x="38705" y="919238"/>
                    <a:pt x="34508" y="938763"/>
                    <a:pt x="29028" y="957943"/>
                  </a:cubicBezTo>
                  <a:cubicBezTo>
                    <a:pt x="24825" y="972654"/>
                    <a:pt x="17514" y="986484"/>
                    <a:pt x="14514" y="1001486"/>
                  </a:cubicBezTo>
                  <a:cubicBezTo>
                    <a:pt x="7805" y="1035032"/>
                    <a:pt x="4838" y="1069219"/>
                    <a:pt x="0" y="1103086"/>
                  </a:cubicBezTo>
                  <a:lnTo>
                    <a:pt x="14514" y="1407886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8" name="47 Forma libre"/>
            <p:cNvSpPr/>
            <p:nvPr/>
          </p:nvSpPr>
          <p:spPr>
            <a:xfrm>
              <a:off x="3785415" y="10727806"/>
              <a:ext cx="233509" cy="2423585"/>
            </a:xfrm>
            <a:custGeom>
              <a:avLst/>
              <a:gdLst>
                <a:gd name="connsiteX0" fmla="*/ 899885 w 899885"/>
                <a:gd name="connsiteY0" fmla="*/ 0 h 1407886"/>
                <a:gd name="connsiteX1" fmla="*/ 798285 w 899885"/>
                <a:gd name="connsiteY1" fmla="*/ 232229 h 1407886"/>
                <a:gd name="connsiteX2" fmla="*/ 783771 w 899885"/>
                <a:gd name="connsiteY2" fmla="*/ 275772 h 1407886"/>
                <a:gd name="connsiteX3" fmla="*/ 682171 w 899885"/>
                <a:gd name="connsiteY3" fmla="*/ 406400 h 1407886"/>
                <a:gd name="connsiteX4" fmla="*/ 638628 w 899885"/>
                <a:gd name="connsiteY4" fmla="*/ 464458 h 1407886"/>
                <a:gd name="connsiteX5" fmla="*/ 595085 w 899885"/>
                <a:gd name="connsiteY5" fmla="*/ 493486 h 1407886"/>
                <a:gd name="connsiteX6" fmla="*/ 493485 w 899885"/>
                <a:gd name="connsiteY6" fmla="*/ 566058 h 1407886"/>
                <a:gd name="connsiteX7" fmla="*/ 449943 w 899885"/>
                <a:gd name="connsiteY7" fmla="*/ 580572 h 1407886"/>
                <a:gd name="connsiteX8" fmla="*/ 348343 w 899885"/>
                <a:gd name="connsiteY8" fmla="*/ 653143 h 1407886"/>
                <a:gd name="connsiteX9" fmla="*/ 290285 w 899885"/>
                <a:gd name="connsiteY9" fmla="*/ 682172 h 1407886"/>
                <a:gd name="connsiteX10" fmla="*/ 203200 w 899885"/>
                <a:gd name="connsiteY10" fmla="*/ 740229 h 1407886"/>
                <a:gd name="connsiteX11" fmla="*/ 72571 w 899885"/>
                <a:gd name="connsiteY11" fmla="*/ 856343 h 1407886"/>
                <a:gd name="connsiteX12" fmla="*/ 43543 w 899885"/>
                <a:gd name="connsiteY12" fmla="*/ 899886 h 1407886"/>
                <a:gd name="connsiteX13" fmla="*/ 29028 w 899885"/>
                <a:gd name="connsiteY13" fmla="*/ 957943 h 1407886"/>
                <a:gd name="connsiteX14" fmla="*/ 14514 w 899885"/>
                <a:gd name="connsiteY14" fmla="*/ 1001486 h 1407886"/>
                <a:gd name="connsiteX15" fmla="*/ 0 w 899885"/>
                <a:gd name="connsiteY15" fmla="*/ 1103086 h 1407886"/>
                <a:gd name="connsiteX16" fmla="*/ 14514 w 899885"/>
                <a:gd name="connsiteY16" fmla="*/ 1407886 h 14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9885" h="1407886">
                  <a:moveTo>
                    <a:pt x="899885" y="0"/>
                  </a:moveTo>
                  <a:cubicBezTo>
                    <a:pt x="866018" y="77410"/>
                    <a:pt x="831073" y="154356"/>
                    <a:pt x="798285" y="232229"/>
                  </a:cubicBezTo>
                  <a:cubicBezTo>
                    <a:pt x="792348" y="246329"/>
                    <a:pt x="791201" y="262398"/>
                    <a:pt x="783771" y="275772"/>
                  </a:cubicBezTo>
                  <a:cubicBezTo>
                    <a:pt x="716709" y="396485"/>
                    <a:pt x="748983" y="328453"/>
                    <a:pt x="682171" y="406400"/>
                  </a:cubicBezTo>
                  <a:cubicBezTo>
                    <a:pt x="666428" y="424767"/>
                    <a:pt x="655733" y="447353"/>
                    <a:pt x="638628" y="464458"/>
                  </a:cubicBezTo>
                  <a:cubicBezTo>
                    <a:pt x="626293" y="476793"/>
                    <a:pt x="609280" y="483347"/>
                    <a:pt x="595085" y="493486"/>
                  </a:cubicBezTo>
                  <a:cubicBezTo>
                    <a:pt x="579745" y="504443"/>
                    <a:pt x="516288" y="554656"/>
                    <a:pt x="493485" y="566058"/>
                  </a:cubicBezTo>
                  <a:cubicBezTo>
                    <a:pt x="479801" y="572900"/>
                    <a:pt x="463627" y="573730"/>
                    <a:pt x="449943" y="580572"/>
                  </a:cubicBezTo>
                  <a:cubicBezTo>
                    <a:pt x="419230" y="595928"/>
                    <a:pt x="374651" y="636701"/>
                    <a:pt x="348343" y="653143"/>
                  </a:cubicBezTo>
                  <a:cubicBezTo>
                    <a:pt x="329995" y="664611"/>
                    <a:pt x="308839" y="671040"/>
                    <a:pt x="290285" y="682172"/>
                  </a:cubicBezTo>
                  <a:cubicBezTo>
                    <a:pt x="260369" y="700122"/>
                    <a:pt x="232228" y="720877"/>
                    <a:pt x="203200" y="740229"/>
                  </a:cubicBezTo>
                  <a:cubicBezTo>
                    <a:pt x="150849" y="775130"/>
                    <a:pt x="112335" y="796695"/>
                    <a:pt x="72571" y="856343"/>
                  </a:cubicBezTo>
                  <a:lnTo>
                    <a:pt x="43543" y="899886"/>
                  </a:lnTo>
                  <a:cubicBezTo>
                    <a:pt x="38705" y="919238"/>
                    <a:pt x="34508" y="938763"/>
                    <a:pt x="29028" y="957943"/>
                  </a:cubicBezTo>
                  <a:cubicBezTo>
                    <a:pt x="24825" y="972654"/>
                    <a:pt x="17514" y="986484"/>
                    <a:pt x="14514" y="1001486"/>
                  </a:cubicBezTo>
                  <a:cubicBezTo>
                    <a:pt x="7805" y="1035032"/>
                    <a:pt x="4838" y="1069219"/>
                    <a:pt x="0" y="1103086"/>
                  </a:cubicBezTo>
                  <a:lnTo>
                    <a:pt x="14514" y="1407886"/>
                  </a:lnTo>
                </a:path>
              </a:pathLst>
            </a:custGeom>
            <a:noFill/>
            <a:ln>
              <a:solidFill>
                <a:srgbClr val="16AE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0" name="49 Forma libre"/>
            <p:cNvSpPr/>
            <p:nvPr/>
          </p:nvSpPr>
          <p:spPr>
            <a:xfrm>
              <a:off x="6193548" y="13247165"/>
              <a:ext cx="233509" cy="1037121"/>
            </a:xfrm>
            <a:custGeom>
              <a:avLst/>
              <a:gdLst>
                <a:gd name="connsiteX0" fmla="*/ 899885 w 899885"/>
                <a:gd name="connsiteY0" fmla="*/ 0 h 1407886"/>
                <a:gd name="connsiteX1" fmla="*/ 798285 w 899885"/>
                <a:gd name="connsiteY1" fmla="*/ 232229 h 1407886"/>
                <a:gd name="connsiteX2" fmla="*/ 783771 w 899885"/>
                <a:gd name="connsiteY2" fmla="*/ 275772 h 1407886"/>
                <a:gd name="connsiteX3" fmla="*/ 682171 w 899885"/>
                <a:gd name="connsiteY3" fmla="*/ 406400 h 1407886"/>
                <a:gd name="connsiteX4" fmla="*/ 638628 w 899885"/>
                <a:gd name="connsiteY4" fmla="*/ 464458 h 1407886"/>
                <a:gd name="connsiteX5" fmla="*/ 595085 w 899885"/>
                <a:gd name="connsiteY5" fmla="*/ 493486 h 1407886"/>
                <a:gd name="connsiteX6" fmla="*/ 493485 w 899885"/>
                <a:gd name="connsiteY6" fmla="*/ 566058 h 1407886"/>
                <a:gd name="connsiteX7" fmla="*/ 449943 w 899885"/>
                <a:gd name="connsiteY7" fmla="*/ 580572 h 1407886"/>
                <a:gd name="connsiteX8" fmla="*/ 348343 w 899885"/>
                <a:gd name="connsiteY8" fmla="*/ 653143 h 1407886"/>
                <a:gd name="connsiteX9" fmla="*/ 290285 w 899885"/>
                <a:gd name="connsiteY9" fmla="*/ 682172 h 1407886"/>
                <a:gd name="connsiteX10" fmla="*/ 203200 w 899885"/>
                <a:gd name="connsiteY10" fmla="*/ 740229 h 1407886"/>
                <a:gd name="connsiteX11" fmla="*/ 72571 w 899885"/>
                <a:gd name="connsiteY11" fmla="*/ 856343 h 1407886"/>
                <a:gd name="connsiteX12" fmla="*/ 43543 w 899885"/>
                <a:gd name="connsiteY12" fmla="*/ 899886 h 1407886"/>
                <a:gd name="connsiteX13" fmla="*/ 29028 w 899885"/>
                <a:gd name="connsiteY13" fmla="*/ 957943 h 1407886"/>
                <a:gd name="connsiteX14" fmla="*/ 14514 w 899885"/>
                <a:gd name="connsiteY14" fmla="*/ 1001486 h 1407886"/>
                <a:gd name="connsiteX15" fmla="*/ 0 w 899885"/>
                <a:gd name="connsiteY15" fmla="*/ 1103086 h 1407886"/>
                <a:gd name="connsiteX16" fmla="*/ 14514 w 899885"/>
                <a:gd name="connsiteY16" fmla="*/ 1407886 h 14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9885" h="1407886">
                  <a:moveTo>
                    <a:pt x="899885" y="0"/>
                  </a:moveTo>
                  <a:cubicBezTo>
                    <a:pt x="866018" y="77410"/>
                    <a:pt x="831073" y="154356"/>
                    <a:pt x="798285" y="232229"/>
                  </a:cubicBezTo>
                  <a:cubicBezTo>
                    <a:pt x="792348" y="246329"/>
                    <a:pt x="791201" y="262398"/>
                    <a:pt x="783771" y="275772"/>
                  </a:cubicBezTo>
                  <a:cubicBezTo>
                    <a:pt x="716709" y="396485"/>
                    <a:pt x="748983" y="328453"/>
                    <a:pt x="682171" y="406400"/>
                  </a:cubicBezTo>
                  <a:cubicBezTo>
                    <a:pt x="666428" y="424767"/>
                    <a:pt x="655733" y="447353"/>
                    <a:pt x="638628" y="464458"/>
                  </a:cubicBezTo>
                  <a:cubicBezTo>
                    <a:pt x="626293" y="476793"/>
                    <a:pt x="609280" y="483347"/>
                    <a:pt x="595085" y="493486"/>
                  </a:cubicBezTo>
                  <a:cubicBezTo>
                    <a:pt x="579745" y="504443"/>
                    <a:pt x="516288" y="554656"/>
                    <a:pt x="493485" y="566058"/>
                  </a:cubicBezTo>
                  <a:cubicBezTo>
                    <a:pt x="479801" y="572900"/>
                    <a:pt x="463627" y="573730"/>
                    <a:pt x="449943" y="580572"/>
                  </a:cubicBezTo>
                  <a:cubicBezTo>
                    <a:pt x="419230" y="595928"/>
                    <a:pt x="374651" y="636701"/>
                    <a:pt x="348343" y="653143"/>
                  </a:cubicBezTo>
                  <a:cubicBezTo>
                    <a:pt x="329995" y="664611"/>
                    <a:pt x="308839" y="671040"/>
                    <a:pt x="290285" y="682172"/>
                  </a:cubicBezTo>
                  <a:cubicBezTo>
                    <a:pt x="260369" y="700122"/>
                    <a:pt x="232228" y="720877"/>
                    <a:pt x="203200" y="740229"/>
                  </a:cubicBezTo>
                  <a:cubicBezTo>
                    <a:pt x="150849" y="775130"/>
                    <a:pt x="112335" y="796695"/>
                    <a:pt x="72571" y="856343"/>
                  </a:cubicBezTo>
                  <a:lnTo>
                    <a:pt x="43543" y="899886"/>
                  </a:lnTo>
                  <a:cubicBezTo>
                    <a:pt x="38705" y="919238"/>
                    <a:pt x="34508" y="938763"/>
                    <a:pt x="29028" y="957943"/>
                  </a:cubicBezTo>
                  <a:cubicBezTo>
                    <a:pt x="24825" y="972654"/>
                    <a:pt x="17514" y="986484"/>
                    <a:pt x="14514" y="1001486"/>
                  </a:cubicBezTo>
                  <a:cubicBezTo>
                    <a:pt x="7805" y="1035032"/>
                    <a:pt x="4838" y="1069219"/>
                    <a:pt x="0" y="1103086"/>
                  </a:cubicBezTo>
                  <a:lnTo>
                    <a:pt x="14514" y="1407886"/>
                  </a:lnTo>
                </a:path>
              </a:pathLst>
            </a:custGeom>
            <a:noFill/>
            <a:ln>
              <a:solidFill>
                <a:srgbClr val="16AE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9" name="48 Forma libre"/>
            <p:cNvSpPr/>
            <p:nvPr/>
          </p:nvSpPr>
          <p:spPr>
            <a:xfrm>
              <a:off x="5867106" y="10233023"/>
              <a:ext cx="233509" cy="2423585"/>
            </a:xfrm>
            <a:custGeom>
              <a:avLst/>
              <a:gdLst>
                <a:gd name="connsiteX0" fmla="*/ 899885 w 899885"/>
                <a:gd name="connsiteY0" fmla="*/ 0 h 1407886"/>
                <a:gd name="connsiteX1" fmla="*/ 798285 w 899885"/>
                <a:gd name="connsiteY1" fmla="*/ 232229 h 1407886"/>
                <a:gd name="connsiteX2" fmla="*/ 783771 w 899885"/>
                <a:gd name="connsiteY2" fmla="*/ 275772 h 1407886"/>
                <a:gd name="connsiteX3" fmla="*/ 682171 w 899885"/>
                <a:gd name="connsiteY3" fmla="*/ 406400 h 1407886"/>
                <a:gd name="connsiteX4" fmla="*/ 638628 w 899885"/>
                <a:gd name="connsiteY4" fmla="*/ 464458 h 1407886"/>
                <a:gd name="connsiteX5" fmla="*/ 595085 w 899885"/>
                <a:gd name="connsiteY5" fmla="*/ 493486 h 1407886"/>
                <a:gd name="connsiteX6" fmla="*/ 493485 w 899885"/>
                <a:gd name="connsiteY6" fmla="*/ 566058 h 1407886"/>
                <a:gd name="connsiteX7" fmla="*/ 449943 w 899885"/>
                <a:gd name="connsiteY7" fmla="*/ 580572 h 1407886"/>
                <a:gd name="connsiteX8" fmla="*/ 348343 w 899885"/>
                <a:gd name="connsiteY8" fmla="*/ 653143 h 1407886"/>
                <a:gd name="connsiteX9" fmla="*/ 290285 w 899885"/>
                <a:gd name="connsiteY9" fmla="*/ 682172 h 1407886"/>
                <a:gd name="connsiteX10" fmla="*/ 203200 w 899885"/>
                <a:gd name="connsiteY10" fmla="*/ 740229 h 1407886"/>
                <a:gd name="connsiteX11" fmla="*/ 72571 w 899885"/>
                <a:gd name="connsiteY11" fmla="*/ 856343 h 1407886"/>
                <a:gd name="connsiteX12" fmla="*/ 43543 w 899885"/>
                <a:gd name="connsiteY12" fmla="*/ 899886 h 1407886"/>
                <a:gd name="connsiteX13" fmla="*/ 29028 w 899885"/>
                <a:gd name="connsiteY13" fmla="*/ 957943 h 1407886"/>
                <a:gd name="connsiteX14" fmla="*/ 14514 w 899885"/>
                <a:gd name="connsiteY14" fmla="*/ 1001486 h 1407886"/>
                <a:gd name="connsiteX15" fmla="*/ 0 w 899885"/>
                <a:gd name="connsiteY15" fmla="*/ 1103086 h 1407886"/>
                <a:gd name="connsiteX16" fmla="*/ 14514 w 899885"/>
                <a:gd name="connsiteY16" fmla="*/ 1407886 h 14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9885" h="1407886">
                  <a:moveTo>
                    <a:pt x="899885" y="0"/>
                  </a:moveTo>
                  <a:cubicBezTo>
                    <a:pt x="866018" y="77410"/>
                    <a:pt x="831073" y="154356"/>
                    <a:pt x="798285" y="232229"/>
                  </a:cubicBezTo>
                  <a:cubicBezTo>
                    <a:pt x="792348" y="246329"/>
                    <a:pt x="791201" y="262398"/>
                    <a:pt x="783771" y="275772"/>
                  </a:cubicBezTo>
                  <a:cubicBezTo>
                    <a:pt x="716709" y="396485"/>
                    <a:pt x="748983" y="328453"/>
                    <a:pt x="682171" y="406400"/>
                  </a:cubicBezTo>
                  <a:cubicBezTo>
                    <a:pt x="666428" y="424767"/>
                    <a:pt x="655733" y="447353"/>
                    <a:pt x="638628" y="464458"/>
                  </a:cubicBezTo>
                  <a:cubicBezTo>
                    <a:pt x="626293" y="476793"/>
                    <a:pt x="609280" y="483347"/>
                    <a:pt x="595085" y="493486"/>
                  </a:cubicBezTo>
                  <a:cubicBezTo>
                    <a:pt x="579745" y="504443"/>
                    <a:pt x="516288" y="554656"/>
                    <a:pt x="493485" y="566058"/>
                  </a:cubicBezTo>
                  <a:cubicBezTo>
                    <a:pt x="479801" y="572900"/>
                    <a:pt x="463627" y="573730"/>
                    <a:pt x="449943" y="580572"/>
                  </a:cubicBezTo>
                  <a:cubicBezTo>
                    <a:pt x="419230" y="595928"/>
                    <a:pt x="374651" y="636701"/>
                    <a:pt x="348343" y="653143"/>
                  </a:cubicBezTo>
                  <a:cubicBezTo>
                    <a:pt x="329995" y="664611"/>
                    <a:pt x="308839" y="671040"/>
                    <a:pt x="290285" y="682172"/>
                  </a:cubicBezTo>
                  <a:cubicBezTo>
                    <a:pt x="260369" y="700122"/>
                    <a:pt x="232228" y="720877"/>
                    <a:pt x="203200" y="740229"/>
                  </a:cubicBezTo>
                  <a:cubicBezTo>
                    <a:pt x="150849" y="775130"/>
                    <a:pt x="112335" y="796695"/>
                    <a:pt x="72571" y="856343"/>
                  </a:cubicBezTo>
                  <a:lnTo>
                    <a:pt x="43543" y="899886"/>
                  </a:lnTo>
                  <a:cubicBezTo>
                    <a:pt x="38705" y="919238"/>
                    <a:pt x="34508" y="938763"/>
                    <a:pt x="29028" y="957943"/>
                  </a:cubicBezTo>
                  <a:cubicBezTo>
                    <a:pt x="24825" y="972654"/>
                    <a:pt x="17514" y="986484"/>
                    <a:pt x="14514" y="1001486"/>
                  </a:cubicBezTo>
                  <a:cubicBezTo>
                    <a:pt x="7805" y="1035032"/>
                    <a:pt x="4838" y="1069219"/>
                    <a:pt x="0" y="1103086"/>
                  </a:cubicBezTo>
                  <a:lnTo>
                    <a:pt x="14514" y="1407886"/>
                  </a:lnTo>
                </a:path>
              </a:pathLst>
            </a:custGeom>
            <a:noFill/>
            <a:ln>
              <a:solidFill>
                <a:srgbClr val="16AE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6" name="45 Forma libre"/>
            <p:cNvSpPr/>
            <p:nvPr/>
          </p:nvSpPr>
          <p:spPr>
            <a:xfrm>
              <a:off x="4345180" y="11318344"/>
              <a:ext cx="899885" cy="1407886"/>
            </a:xfrm>
            <a:custGeom>
              <a:avLst/>
              <a:gdLst>
                <a:gd name="connsiteX0" fmla="*/ 899885 w 899885"/>
                <a:gd name="connsiteY0" fmla="*/ 0 h 1407886"/>
                <a:gd name="connsiteX1" fmla="*/ 798285 w 899885"/>
                <a:gd name="connsiteY1" fmla="*/ 232229 h 1407886"/>
                <a:gd name="connsiteX2" fmla="*/ 783771 w 899885"/>
                <a:gd name="connsiteY2" fmla="*/ 275772 h 1407886"/>
                <a:gd name="connsiteX3" fmla="*/ 682171 w 899885"/>
                <a:gd name="connsiteY3" fmla="*/ 406400 h 1407886"/>
                <a:gd name="connsiteX4" fmla="*/ 638628 w 899885"/>
                <a:gd name="connsiteY4" fmla="*/ 464458 h 1407886"/>
                <a:gd name="connsiteX5" fmla="*/ 595085 w 899885"/>
                <a:gd name="connsiteY5" fmla="*/ 493486 h 1407886"/>
                <a:gd name="connsiteX6" fmla="*/ 493485 w 899885"/>
                <a:gd name="connsiteY6" fmla="*/ 566058 h 1407886"/>
                <a:gd name="connsiteX7" fmla="*/ 449943 w 899885"/>
                <a:gd name="connsiteY7" fmla="*/ 580572 h 1407886"/>
                <a:gd name="connsiteX8" fmla="*/ 348343 w 899885"/>
                <a:gd name="connsiteY8" fmla="*/ 653143 h 1407886"/>
                <a:gd name="connsiteX9" fmla="*/ 290285 w 899885"/>
                <a:gd name="connsiteY9" fmla="*/ 682172 h 1407886"/>
                <a:gd name="connsiteX10" fmla="*/ 203200 w 899885"/>
                <a:gd name="connsiteY10" fmla="*/ 740229 h 1407886"/>
                <a:gd name="connsiteX11" fmla="*/ 72571 w 899885"/>
                <a:gd name="connsiteY11" fmla="*/ 856343 h 1407886"/>
                <a:gd name="connsiteX12" fmla="*/ 43543 w 899885"/>
                <a:gd name="connsiteY12" fmla="*/ 899886 h 1407886"/>
                <a:gd name="connsiteX13" fmla="*/ 29028 w 899885"/>
                <a:gd name="connsiteY13" fmla="*/ 957943 h 1407886"/>
                <a:gd name="connsiteX14" fmla="*/ 14514 w 899885"/>
                <a:gd name="connsiteY14" fmla="*/ 1001486 h 1407886"/>
                <a:gd name="connsiteX15" fmla="*/ 0 w 899885"/>
                <a:gd name="connsiteY15" fmla="*/ 1103086 h 1407886"/>
                <a:gd name="connsiteX16" fmla="*/ 14514 w 899885"/>
                <a:gd name="connsiteY16" fmla="*/ 1407886 h 14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9885" h="1407886">
                  <a:moveTo>
                    <a:pt x="899885" y="0"/>
                  </a:moveTo>
                  <a:cubicBezTo>
                    <a:pt x="866018" y="77410"/>
                    <a:pt x="831073" y="154356"/>
                    <a:pt x="798285" y="232229"/>
                  </a:cubicBezTo>
                  <a:cubicBezTo>
                    <a:pt x="792348" y="246329"/>
                    <a:pt x="791201" y="262398"/>
                    <a:pt x="783771" y="275772"/>
                  </a:cubicBezTo>
                  <a:cubicBezTo>
                    <a:pt x="716709" y="396485"/>
                    <a:pt x="748983" y="328453"/>
                    <a:pt x="682171" y="406400"/>
                  </a:cubicBezTo>
                  <a:cubicBezTo>
                    <a:pt x="666428" y="424767"/>
                    <a:pt x="655733" y="447353"/>
                    <a:pt x="638628" y="464458"/>
                  </a:cubicBezTo>
                  <a:cubicBezTo>
                    <a:pt x="626293" y="476793"/>
                    <a:pt x="609280" y="483347"/>
                    <a:pt x="595085" y="493486"/>
                  </a:cubicBezTo>
                  <a:cubicBezTo>
                    <a:pt x="579745" y="504443"/>
                    <a:pt x="516288" y="554656"/>
                    <a:pt x="493485" y="566058"/>
                  </a:cubicBezTo>
                  <a:cubicBezTo>
                    <a:pt x="479801" y="572900"/>
                    <a:pt x="463627" y="573730"/>
                    <a:pt x="449943" y="580572"/>
                  </a:cubicBezTo>
                  <a:cubicBezTo>
                    <a:pt x="419230" y="595928"/>
                    <a:pt x="374651" y="636701"/>
                    <a:pt x="348343" y="653143"/>
                  </a:cubicBezTo>
                  <a:cubicBezTo>
                    <a:pt x="329995" y="664611"/>
                    <a:pt x="308839" y="671040"/>
                    <a:pt x="290285" y="682172"/>
                  </a:cubicBezTo>
                  <a:cubicBezTo>
                    <a:pt x="260369" y="700122"/>
                    <a:pt x="232228" y="720877"/>
                    <a:pt x="203200" y="740229"/>
                  </a:cubicBezTo>
                  <a:cubicBezTo>
                    <a:pt x="150849" y="775130"/>
                    <a:pt x="112335" y="796695"/>
                    <a:pt x="72571" y="856343"/>
                  </a:cubicBezTo>
                  <a:lnTo>
                    <a:pt x="43543" y="899886"/>
                  </a:lnTo>
                  <a:cubicBezTo>
                    <a:pt x="38705" y="919238"/>
                    <a:pt x="34508" y="938763"/>
                    <a:pt x="29028" y="957943"/>
                  </a:cubicBezTo>
                  <a:cubicBezTo>
                    <a:pt x="24825" y="972654"/>
                    <a:pt x="17514" y="986484"/>
                    <a:pt x="14514" y="1001486"/>
                  </a:cubicBezTo>
                  <a:cubicBezTo>
                    <a:pt x="7805" y="1035032"/>
                    <a:pt x="4838" y="1069219"/>
                    <a:pt x="0" y="1103086"/>
                  </a:cubicBezTo>
                  <a:lnTo>
                    <a:pt x="14514" y="1407886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5" name="44 Forma libre"/>
            <p:cNvSpPr/>
            <p:nvPr/>
          </p:nvSpPr>
          <p:spPr>
            <a:xfrm flipH="1">
              <a:off x="3319687" y="11877491"/>
              <a:ext cx="1254926" cy="1794965"/>
            </a:xfrm>
            <a:custGeom>
              <a:avLst/>
              <a:gdLst>
                <a:gd name="connsiteX0" fmla="*/ 899885 w 899885"/>
                <a:gd name="connsiteY0" fmla="*/ 0 h 1407886"/>
                <a:gd name="connsiteX1" fmla="*/ 798285 w 899885"/>
                <a:gd name="connsiteY1" fmla="*/ 232229 h 1407886"/>
                <a:gd name="connsiteX2" fmla="*/ 783771 w 899885"/>
                <a:gd name="connsiteY2" fmla="*/ 275772 h 1407886"/>
                <a:gd name="connsiteX3" fmla="*/ 682171 w 899885"/>
                <a:gd name="connsiteY3" fmla="*/ 406400 h 1407886"/>
                <a:gd name="connsiteX4" fmla="*/ 638628 w 899885"/>
                <a:gd name="connsiteY4" fmla="*/ 464458 h 1407886"/>
                <a:gd name="connsiteX5" fmla="*/ 595085 w 899885"/>
                <a:gd name="connsiteY5" fmla="*/ 493486 h 1407886"/>
                <a:gd name="connsiteX6" fmla="*/ 493485 w 899885"/>
                <a:gd name="connsiteY6" fmla="*/ 566058 h 1407886"/>
                <a:gd name="connsiteX7" fmla="*/ 449943 w 899885"/>
                <a:gd name="connsiteY7" fmla="*/ 580572 h 1407886"/>
                <a:gd name="connsiteX8" fmla="*/ 348343 w 899885"/>
                <a:gd name="connsiteY8" fmla="*/ 653143 h 1407886"/>
                <a:gd name="connsiteX9" fmla="*/ 290285 w 899885"/>
                <a:gd name="connsiteY9" fmla="*/ 682172 h 1407886"/>
                <a:gd name="connsiteX10" fmla="*/ 203200 w 899885"/>
                <a:gd name="connsiteY10" fmla="*/ 740229 h 1407886"/>
                <a:gd name="connsiteX11" fmla="*/ 72571 w 899885"/>
                <a:gd name="connsiteY11" fmla="*/ 856343 h 1407886"/>
                <a:gd name="connsiteX12" fmla="*/ 43543 w 899885"/>
                <a:gd name="connsiteY12" fmla="*/ 899886 h 1407886"/>
                <a:gd name="connsiteX13" fmla="*/ 29028 w 899885"/>
                <a:gd name="connsiteY13" fmla="*/ 957943 h 1407886"/>
                <a:gd name="connsiteX14" fmla="*/ 14514 w 899885"/>
                <a:gd name="connsiteY14" fmla="*/ 1001486 h 1407886"/>
                <a:gd name="connsiteX15" fmla="*/ 0 w 899885"/>
                <a:gd name="connsiteY15" fmla="*/ 1103086 h 1407886"/>
                <a:gd name="connsiteX16" fmla="*/ 14514 w 899885"/>
                <a:gd name="connsiteY16" fmla="*/ 1407886 h 14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9885" h="1407886">
                  <a:moveTo>
                    <a:pt x="899885" y="0"/>
                  </a:moveTo>
                  <a:cubicBezTo>
                    <a:pt x="866018" y="77410"/>
                    <a:pt x="831073" y="154356"/>
                    <a:pt x="798285" y="232229"/>
                  </a:cubicBezTo>
                  <a:cubicBezTo>
                    <a:pt x="792348" y="246329"/>
                    <a:pt x="791201" y="262398"/>
                    <a:pt x="783771" y="275772"/>
                  </a:cubicBezTo>
                  <a:cubicBezTo>
                    <a:pt x="716709" y="396485"/>
                    <a:pt x="748983" y="328453"/>
                    <a:pt x="682171" y="406400"/>
                  </a:cubicBezTo>
                  <a:cubicBezTo>
                    <a:pt x="666428" y="424767"/>
                    <a:pt x="655733" y="447353"/>
                    <a:pt x="638628" y="464458"/>
                  </a:cubicBezTo>
                  <a:cubicBezTo>
                    <a:pt x="626293" y="476793"/>
                    <a:pt x="609280" y="483347"/>
                    <a:pt x="595085" y="493486"/>
                  </a:cubicBezTo>
                  <a:cubicBezTo>
                    <a:pt x="579745" y="504443"/>
                    <a:pt x="516288" y="554656"/>
                    <a:pt x="493485" y="566058"/>
                  </a:cubicBezTo>
                  <a:cubicBezTo>
                    <a:pt x="479801" y="572900"/>
                    <a:pt x="463627" y="573730"/>
                    <a:pt x="449943" y="580572"/>
                  </a:cubicBezTo>
                  <a:cubicBezTo>
                    <a:pt x="419230" y="595928"/>
                    <a:pt x="374651" y="636701"/>
                    <a:pt x="348343" y="653143"/>
                  </a:cubicBezTo>
                  <a:cubicBezTo>
                    <a:pt x="329995" y="664611"/>
                    <a:pt x="308839" y="671040"/>
                    <a:pt x="290285" y="682172"/>
                  </a:cubicBezTo>
                  <a:cubicBezTo>
                    <a:pt x="260369" y="700122"/>
                    <a:pt x="232228" y="720877"/>
                    <a:pt x="203200" y="740229"/>
                  </a:cubicBezTo>
                  <a:cubicBezTo>
                    <a:pt x="150849" y="775130"/>
                    <a:pt x="112335" y="796695"/>
                    <a:pt x="72571" y="856343"/>
                  </a:cubicBezTo>
                  <a:lnTo>
                    <a:pt x="43543" y="899886"/>
                  </a:lnTo>
                  <a:cubicBezTo>
                    <a:pt x="38705" y="919238"/>
                    <a:pt x="34508" y="938763"/>
                    <a:pt x="29028" y="957943"/>
                  </a:cubicBezTo>
                  <a:cubicBezTo>
                    <a:pt x="24825" y="972654"/>
                    <a:pt x="17514" y="986484"/>
                    <a:pt x="14514" y="1001486"/>
                  </a:cubicBezTo>
                  <a:cubicBezTo>
                    <a:pt x="7805" y="1035032"/>
                    <a:pt x="4838" y="1069219"/>
                    <a:pt x="0" y="1103086"/>
                  </a:cubicBezTo>
                  <a:lnTo>
                    <a:pt x="14514" y="1407886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41 Forma libre"/>
            <p:cNvSpPr/>
            <p:nvPr/>
          </p:nvSpPr>
          <p:spPr>
            <a:xfrm>
              <a:off x="3335473" y="8357719"/>
              <a:ext cx="899885" cy="1407886"/>
            </a:xfrm>
            <a:custGeom>
              <a:avLst/>
              <a:gdLst>
                <a:gd name="connsiteX0" fmla="*/ 899885 w 899885"/>
                <a:gd name="connsiteY0" fmla="*/ 0 h 1407886"/>
                <a:gd name="connsiteX1" fmla="*/ 798285 w 899885"/>
                <a:gd name="connsiteY1" fmla="*/ 232229 h 1407886"/>
                <a:gd name="connsiteX2" fmla="*/ 783771 w 899885"/>
                <a:gd name="connsiteY2" fmla="*/ 275772 h 1407886"/>
                <a:gd name="connsiteX3" fmla="*/ 682171 w 899885"/>
                <a:gd name="connsiteY3" fmla="*/ 406400 h 1407886"/>
                <a:gd name="connsiteX4" fmla="*/ 638628 w 899885"/>
                <a:gd name="connsiteY4" fmla="*/ 464458 h 1407886"/>
                <a:gd name="connsiteX5" fmla="*/ 595085 w 899885"/>
                <a:gd name="connsiteY5" fmla="*/ 493486 h 1407886"/>
                <a:gd name="connsiteX6" fmla="*/ 493485 w 899885"/>
                <a:gd name="connsiteY6" fmla="*/ 566058 h 1407886"/>
                <a:gd name="connsiteX7" fmla="*/ 449943 w 899885"/>
                <a:gd name="connsiteY7" fmla="*/ 580572 h 1407886"/>
                <a:gd name="connsiteX8" fmla="*/ 348343 w 899885"/>
                <a:gd name="connsiteY8" fmla="*/ 653143 h 1407886"/>
                <a:gd name="connsiteX9" fmla="*/ 290285 w 899885"/>
                <a:gd name="connsiteY9" fmla="*/ 682172 h 1407886"/>
                <a:gd name="connsiteX10" fmla="*/ 203200 w 899885"/>
                <a:gd name="connsiteY10" fmla="*/ 740229 h 1407886"/>
                <a:gd name="connsiteX11" fmla="*/ 72571 w 899885"/>
                <a:gd name="connsiteY11" fmla="*/ 856343 h 1407886"/>
                <a:gd name="connsiteX12" fmla="*/ 43543 w 899885"/>
                <a:gd name="connsiteY12" fmla="*/ 899886 h 1407886"/>
                <a:gd name="connsiteX13" fmla="*/ 29028 w 899885"/>
                <a:gd name="connsiteY13" fmla="*/ 957943 h 1407886"/>
                <a:gd name="connsiteX14" fmla="*/ 14514 w 899885"/>
                <a:gd name="connsiteY14" fmla="*/ 1001486 h 1407886"/>
                <a:gd name="connsiteX15" fmla="*/ 0 w 899885"/>
                <a:gd name="connsiteY15" fmla="*/ 1103086 h 1407886"/>
                <a:gd name="connsiteX16" fmla="*/ 14514 w 899885"/>
                <a:gd name="connsiteY16" fmla="*/ 1407886 h 14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9885" h="1407886">
                  <a:moveTo>
                    <a:pt x="899885" y="0"/>
                  </a:moveTo>
                  <a:cubicBezTo>
                    <a:pt x="866018" y="77410"/>
                    <a:pt x="831073" y="154356"/>
                    <a:pt x="798285" y="232229"/>
                  </a:cubicBezTo>
                  <a:cubicBezTo>
                    <a:pt x="792348" y="246329"/>
                    <a:pt x="791201" y="262398"/>
                    <a:pt x="783771" y="275772"/>
                  </a:cubicBezTo>
                  <a:cubicBezTo>
                    <a:pt x="716709" y="396485"/>
                    <a:pt x="748983" y="328453"/>
                    <a:pt x="682171" y="406400"/>
                  </a:cubicBezTo>
                  <a:cubicBezTo>
                    <a:pt x="666428" y="424767"/>
                    <a:pt x="655733" y="447353"/>
                    <a:pt x="638628" y="464458"/>
                  </a:cubicBezTo>
                  <a:cubicBezTo>
                    <a:pt x="626293" y="476793"/>
                    <a:pt x="609280" y="483347"/>
                    <a:pt x="595085" y="493486"/>
                  </a:cubicBezTo>
                  <a:cubicBezTo>
                    <a:pt x="579745" y="504443"/>
                    <a:pt x="516288" y="554656"/>
                    <a:pt x="493485" y="566058"/>
                  </a:cubicBezTo>
                  <a:cubicBezTo>
                    <a:pt x="479801" y="572900"/>
                    <a:pt x="463627" y="573730"/>
                    <a:pt x="449943" y="580572"/>
                  </a:cubicBezTo>
                  <a:cubicBezTo>
                    <a:pt x="419230" y="595928"/>
                    <a:pt x="374651" y="636701"/>
                    <a:pt x="348343" y="653143"/>
                  </a:cubicBezTo>
                  <a:cubicBezTo>
                    <a:pt x="329995" y="664611"/>
                    <a:pt x="308839" y="671040"/>
                    <a:pt x="290285" y="682172"/>
                  </a:cubicBezTo>
                  <a:cubicBezTo>
                    <a:pt x="260369" y="700122"/>
                    <a:pt x="232228" y="720877"/>
                    <a:pt x="203200" y="740229"/>
                  </a:cubicBezTo>
                  <a:cubicBezTo>
                    <a:pt x="150849" y="775130"/>
                    <a:pt x="112335" y="796695"/>
                    <a:pt x="72571" y="856343"/>
                  </a:cubicBezTo>
                  <a:lnTo>
                    <a:pt x="43543" y="899886"/>
                  </a:lnTo>
                  <a:cubicBezTo>
                    <a:pt x="38705" y="919238"/>
                    <a:pt x="34508" y="938763"/>
                    <a:pt x="29028" y="957943"/>
                  </a:cubicBezTo>
                  <a:cubicBezTo>
                    <a:pt x="24825" y="972654"/>
                    <a:pt x="17514" y="986484"/>
                    <a:pt x="14514" y="1001486"/>
                  </a:cubicBezTo>
                  <a:cubicBezTo>
                    <a:pt x="7805" y="1035032"/>
                    <a:pt x="4838" y="1069219"/>
                    <a:pt x="0" y="1103086"/>
                  </a:cubicBezTo>
                  <a:lnTo>
                    <a:pt x="14514" y="1407886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6" name="5 Grupo"/>
            <p:cNvGrpSpPr/>
            <p:nvPr/>
          </p:nvGrpSpPr>
          <p:grpSpPr>
            <a:xfrm>
              <a:off x="2322401" y="7425871"/>
              <a:ext cx="6311899" cy="6073661"/>
              <a:chOff x="4102725" y="2058227"/>
              <a:chExt cx="4393407" cy="4279077"/>
            </a:xfrm>
          </p:grpSpPr>
          <p:sp>
            <p:nvSpPr>
              <p:cNvPr id="7" name="6 Elipse"/>
              <p:cNvSpPr/>
              <p:nvPr/>
            </p:nvSpPr>
            <p:spPr>
              <a:xfrm>
                <a:off x="5302082" y="2359143"/>
                <a:ext cx="368300" cy="3556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" name="8 Elipse"/>
              <p:cNvSpPr/>
              <p:nvPr/>
            </p:nvSpPr>
            <p:spPr>
              <a:xfrm>
                <a:off x="4394032" y="4384540"/>
                <a:ext cx="844550" cy="8321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9 Elipse"/>
              <p:cNvSpPr/>
              <p:nvPr/>
            </p:nvSpPr>
            <p:spPr>
              <a:xfrm>
                <a:off x="7651582" y="2298691"/>
                <a:ext cx="844550" cy="8321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2" name="11 Elipse"/>
              <p:cNvSpPr/>
              <p:nvPr/>
            </p:nvSpPr>
            <p:spPr>
              <a:xfrm>
                <a:off x="7257882" y="4035950"/>
                <a:ext cx="1149350" cy="118069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12 Elipse"/>
              <p:cNvSpPr/>
              <p:nvPr/>
            </p:nvSpPr>
            <p:spPr>
              <a:xfrm>
                <a:off x="4954419" y="5100131"/>
                <a:ext cx="1149350" cy="1180693"/>
              </a:xfrm>
              <a:prstGeom prst="ellipse">
                <a:avLst/>
              </a:prstGeom>
              <a:solidFill>
                <a:srgbClr val="A3DE42"/>
              </a:solidFill>
              <a:ln w="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4" name="13 Elipse"/>
              <p:cNvSpPr/>
              <p:nvPr/>
            </p:nvSpPr>
            <p:spPr>
              <a:xfrm>
                <a:off x="7257882" y="4012086"/>
                <a:ext cx="1149350" cy="113224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14 Elipse"/>
              <p:cNvSpPr/>
              <p:nvPr/>
            </p:nvSpPr>
            <p:spPr>
              <a:xfrm>
                <a:off x="6229015" y="5066186"/>
                <a:ext cx="844550" cy="8321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6" name="15 Elipse"/>
              <p:cNvSpPr/>
              <p:nvPr/>
            </p:nvSpPr>
            <p:spPr>
              <a:xfrm>
                <a:off x="5972007" y="4496597"/>
                <a:ext cx="339725" cy="30784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7" name="16 Elipse"/>
              <p:cNvSpPr/>
              <p:nvPr/>
            </p:nvSpPr>
            <p:spPr>
              <a:xfrm>
                <a:off x="4660732" y="3035220"/>
                <a:ext cx="1400175" cy="1349320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8" name="17 Elipse"/>
              <p:cNvSpPr/>
              <p:nvPr/>
            </p:nvSpPr>
            <p:spPr>
              <a:xfrm>
                <a:off x="4102725" y="2745220"/>
                <a:ext cx="433387" cy="385574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18 Elipse"/>
              <p:cNvSpPr/>
              <p:nvPr/>
            </p:nvSpPr>
            <p:spPr>
              <a:xfrm>
                <a:off x="4643269" y="3035220"/>
                <a:ext cx="1400175" cy="1349320"/>
              </a:xfrm>
              <a:prstGeom prst="ellipse">
                <a:avLst/>
              </a:prstGeom>
              <a:solidFill>
                <a:srgbClr val="00B050"/>
              </a:solidFill>
              <a:ln w="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0" name="19 Elipse"/>
              <p:cNvSpPr/>
              <p:nvPr/>
            </p:nvSpPr>
            <p:spPr>
              <a:xfrm>
                <a:off x="6043444" y="2745220"/>
                <a:ext cx="1398588" cy="1339179"/>
              </a:xfrm>
              <a:prstGeom prst="ellipse">
                <a:avLst/>
              </a:prstGeom>
              <a:solidFill>
                <a:srgbClr val="2AA30D"/>
              </a:solidFill>
              <a:ln w="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1" name="20 Elipse"/>
              <p:cNvSpPr/>
              <p:nvPr/>
            </p:nvSpPr>
            <p:spPr>
              <a:xfrm>
                <a:off x="6229015" y="2058227"/>
                <a:ext cx="933450" cy="879780"/>
              </a:xfrm>
              <a:prstGeom prst="ellipse">
                <a:avLst/>
              </a:prstGeom>
              <a:solidFill>
                <a:srgbClr val="A3DE42"/>
              </a:solidFill>
              <a:ln w="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6629065" y="4626296"/>
                <a:ext cx="933450" cy="879780"/>
              </a:xfrm>
              <a:prstGeom prst="ellipse">
                <a:avLst/>
              </a:prstGeom>
              <a:solidFill>
                <a:srgbClr val="A3DE42"/>
              </a:solidFill>
              <a:ln w="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3" name="22 Elipse"/>
              <p:cNvSpPr/>
              <p:nvPr/>
            </p:nvSpPr>
            <p:spPr>
              <a:xfrm>
                <a:off x="6760827" y="5981704"/>
                <a:ext cx="368300" cy="355600"/>
              </a:xfrm>
              <a:prstGeom prst="ellipse">
                <a:avLst/>
              </a:prstGeom>
              <a:solidFill>
                <a:srgbClr val="2AA30D"/>
              </a:solidFill>
              <a:ln w="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2" name="1 Forma libre"/>
            <p:cNvSpPr/>
            <p:nvPr/>
          </p:nvSpPr>
          <p:spPr>
            <a:xfrm>
              <a:off x="1712686" y="8911771"/>
              <a:ext cx="899885" cy="1407886"/>
            </a:xfrm>
            <a:custGeom>
              <a:avLst/>
              <a:gdLst>
                <a:gd name="connsiteX0" fmla="*/ 899885 w 899885"/>
                <a:gd name="connsiteY0" fmla="*/ 0 h 1407886"/>
                <a:gd name="connsiteX1" fmla="*/ 798285 w 899885"/>
                <a:gd name="connsiteY1" fmla="*/ 232229 h 1407886"/>
                <a:gd name="connsiteX2" fmla="*/ 783771 w 899885"/>
                <a:gd name="connsiteY2" fmla="*/ 275772 h 1407886"/>
                <a:gd name="connsiteX3" fmla="*/ 682171 w 899885"/>
                <a:gd name="connsiteY3" fmla="*/ 406400 h 1407886"/>
                <a:gd name="connsiteX4" fmla="*/ 638628 w 899885"/>
                <a:gd name="connsiteY4" fmla="*/ 464458 h 1407886"/>
                <a:gd name="connsiteX5" fmla="*/ 595085 w 899885"/>
                <a:gd name="connsiteY5" fmla="*/ 493486 h 1407886"/>
                <a:gd name="connsiteX6" fmla="*/ 493485 w 899885"/>
                <a:gd name="connsiteY6" fmla="*/ 566058 h 1407886"/>
                <a:gd name="connsiteX7" fmla="*/ 449943 w 899885"/>
                <a:gd name="connsiteY7" fmla="*/ 580572 h 1407886"/>
                <a:gd name="connsiteX8" fmla="*/ 348343 w 899885"/>
                <a:gd name="connsiteY8" fmla="*/ 653143 h 1407886"/>
                <a:gd name="connsiteX9" fmla="*/ 290285 w 899885"/>
                <a:gd name="connsiteY9" fmla="*/ 682172 h 1407886"/>
                <a:gd name="connsiteX10" fmla="*/ 203200 w 899885"/>
                <a:gd name="connsiteY10" fmla="*/ 740229 h 1407886"/>
                <a:gd name="connsiteX11" fmla="*/ 72571 w 899885"/>
                <a:gd name="connsiteY11" fmla="*/ 856343 h 1407886"/>
                <a:gd name="connsiteX12" fmla="*/ 43543 w 899885"/>
                <a:gd name="connsiteY12" fmla="*/ 899886 h 1407886"/>
                <a:gd name="connsiteX13" fmla="*/ 29028 w 899885"/>
                <a:gd name="connsiteY13" fmla="*/ 957943 h 1407886"/>
                <a:gd name="connsiteX14" fmla="*/ 14514 w 899885"/>
                <a:gd name="connsiteY14" fmla="*/ 1001486 h 1407886"/>
                <a:gd name="connsiteX15" fmla="*/ 0 w 899885"/>
                <a:gd name="connsiteY15" fmla="*/ 1103086 h 1407886"/>
                <a:gd name="connsiteX16" fmla="*/ 14514 w 899885"/>
                <a:gd name="connsiteY16" fmla="*/ 1407886 h 14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9885" h="1407886">
                  <a:moveTo>
                    <a:pt x="899885" y="0"/>
                  </a:moveTo>
                  <a:cubicBezTo>
                    <a:pt x="866018" y="77410"/>
                    <a:pt x="831073" y="154356"/>
                    <a:pt x="798285" y="232229"/>
                  </a:cubicBezTo>
                  <a:cubicBezTo>
                    <a:pt x="792348" y="246329"/>
                    <a:pt x="791201" y="262398"/>
                    <a:pt x="783771" y="275772"/>
                  </a:cubicBezTo>
                  <a:cubicBezTo>
                    <a:pt x="716709" y="396485"/>
                    <a:pt x="748983" y="328453"/>
                    <a:pt x="682171" y="406400"/>
                  </a:cubicBezTo>
                  <a:cubicBezTo>
                    <a:pt x="666428" y="424767"/>
                    <a:pt x="655733" y="447353"/>
                    <a:pt x="638628" y="464458"/>
                  </a:cubicBezTo>
                  <a:cubicBezTo>
                    <a:pt x="626293" y="476793"/>
                    <a:pt x="609280" y="483347"/>
                    <a:pt x="595085" y="493486"/>
                  </a:cubicBezTo>
                  <a:cubicBezTo>
                    <a:pt x="579745" y="504443"/>
                    <a:pt x="516288" y="554656"/>
                    <a:pt x="493485" y="566058"/>
                  </a:cubicBezTo>
                  <a:cubicBezTo>
                    <a:pt x="479801" y="572900"/>
                    <a:pt x="463627" y="573730"/>
                    <a:pt x="449943" y="580572"/>
                  </a:cubicBezTo>
                  <a:cubicBezTo>
                    <a:pt x="419230" y="595928"/>
                    <a:pt x="374651" y="636701"/>
                    <a:pt x="348343" y="653143"/>
                  </a:cubicBezTo>
                  <a:cubicBezTo>
                    <a:pt x="329995" y="664611"/>
                    <a:pt x="308839" y="671040"/>
                    <a:pt x="290285" y="682172"/>
                  </a:cubicBezTo>
                  <a:cubicBezTo>
                    <a:pt x="260369" y="700122"/>
                    <a:pt x="232228" y="720877"/>
                    <a:pt x="203200" y="740229"/>
                  </a:cubicBezTo>
                  <a:cubicBezTo>
                    <a:pt x="150849" y="775130"/>
                    <a:pt x="112335" y="796695"/>
                    <a:pt x="72571" y="856343"/>
                  </a:cubicBezTo>
                  <a:lnTo>
                    <a:pt x="43543" y="899886"/>
                  </a:lnTo>
                  <a:cubicBezTo>
                    <a:pt x="38705" y="919238"/>
                    <a:pt x="34508" y="938763"/>
                    <a:pt x="29028" y="957943"/>
                  </a:cubicBezTo>
                  <a:cubicBezTo>
                    <a:pt x="24825" y="972654"/>
                    <a:pt x="17514" y="986484"/>
                    <a:pt x="14514" y="1001486"/>
                  </a:cubicBezTo>
                  <a:cubicBezTo>
                    <a:pt x="7805" y="1035032"/>
                    <a:pt x="4838" y="1069219"/>
                    <a:pt x="0" y="1103086"/>
                  </a:cubicBezTo>
                  <a:lnTo>
                    <a:pt x="14514" y="1407886"/>
                  </a:lnTo>
                </a:path>
              </a:pathLst>
            </a:custGeom>
            <a:noFill/>
            <a:ln>
              <a:solidFill>
                <a:srgbClr val="2AA3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43 Forma libre"/>
            <p:cNvSpPr/>
            <p:nvPr/>
          </p:nvSpPr>
          <p:spPr>
            <a:xfrm flipH="1">
              <a:off x="7971541" y="11743506"/>
              <a:ext cx="170973" cy="1407886"/>
            </a:xfrm>
            <a:custGeom>
              <a:avLst/>
              <a:gdLst>
                <a:gd name="connsiteX0" fmla="*/ 899885 w 899885"/>
                <a:gd name="connsiteY0" fmla="*/ 0 h 1407886"/>
                <a:gd name="connsiteX1" fmla="*/ 798285 w 899885"/>
                <a:gd name="connsiteY1" fmla="*/ 232229 h 1407886"/>
                <a:gd name="connsiteX2" fmla="*/ 783771 w 899885"/>
                <a:gd name="connsiteY2" fmla="*/ 275772 h 1407886"/>
                <a:gd name="connsiteX3" fmla="*/ 682171 w 899885"/>
                <a:gd name="connsiteY3" fmla="*/ 406400 h 1407886"/>
                <a:gd name="connsiteX4" fmla="*/ 638628 w 899885"/>
                <a:gd name="connsiteY4" fmla="*/ 464458 h 1407886"/>
                <a:gd name="connsiteX5" fmla="*/ 595085 w 899885"/>
                <a:gd name="connsiteY5" fmla="*/ 493486 h 1407886"/>
                <a:gd name="connsiteX6" fmla="*/ 493485 w 899885"/>
                <a:gd name="connsiteY6" fmla="*/ 566058 h 1407886"/>
                <a:gd name="connsiteX7" fmla="*/ 449943 w 899885"/>
                <a:gd name="connsiteY7" fmla="*/ 580572 h 1407886"/>
                <a:gd name="connsiteX8" fmla="*/ 348343 w 899885"/>
                <a:gd name="connsiteY8" fmla="*/ 653143 h 1407886"/>
                <a:gd name="connsiteX9" fmla="*/ 290285 w 899885"/>
                <a:gd name="connsiteY9" fmla="*/ 682172 h 1407886"/>
                <a:gd name="connsiteX10" fmla="*/ 203200 w 899885"/>
                <a:gd name="connsiteY10" fmla="*/ 740229 h 1407886"/>
                <a:gd name="connsiteX11" fmla="*/ 72571 w 899885"/>
                <a:gd name="connsiteY11" fmla="*/ 856343 h 1407886"/>
                <a:gd name="connsiteX12" fmla="*/ 43543 w 899885"/>
                <a:gd name="connsiteY12" fmla="*/ 899886 h 1407886"/>
                <a:gd name="connsiteX13" fmla="*/ 29028 w 899885"/>
                <a:gd name="connsiteY13" fmla="*/ 957943 h 1407886"/>
                <a:gd name="connsiteX14" fmla="*/ 14514 w 899885"/>
                <a:gd name="connsiteY14" fmla="*/ 1001486 h 1407886"/>
                <a:gd name="connsiteX15" fmla="*/ 0 w 899885"/>
                <a:gd name="connsiteY15" fmla="*/ 1103086 h 1407886"/>
                <a:gd name="connsiteX16" fmla="*/ 14514 w 899885"/>
                <a:gd name="connsiteY16" fmla="*/ 1407886 h 14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9885" h="1407886">
                  <a:moveTo>
                    <a:pt x="899885" y="0"/>
                  </a:moveTo>
                  <a:cubicBezTo>
                    <a:pt x="866018" y="77410"/>
                    <a:pt x="831073" y="154356"/>
                    <a:pt x="798285" y="232229"/>
                  </a:cubicBezTo>
                  <a:cubicBezTo>
                    <a:pt x="792348" y="246329"/>
                    <a:pt x="791201" y="262398"/>
                    <a:pt x="783771" y="275772"/>
                  </a:cubicBezTo>
                  <a:cubicBezTo>
                    <a:pt x="716709" y="396485"/>
                    <a:pt x="748983" y="328453"/>
                    <a:pt x="682171" y="406400"/>
                  </a:cubicBezTo>
                  <a:cubicBezTo>
                    <a:pt x="666428" y="424767"/>
                    <a:pt x="655733" y="447353"/>
                    <a:pt x="638628" y="464458"/>
                  </a:cubicBezTo>
                  <a:cubicBezTo>
                    <a:pt x="626293" y="476793"/>
                    <a:pt x="609280" y="483347"/>
                    <a:pt x="595085" y="493486"/>
                  </a:cubicBezTo>
                  <a:cubicBezTo>
                    <a:pt x="579745" y="504443"/>
                    <a:pt x="516288" y="554656"/>
                    <a:pt x="493485" y="566058"/>
                  </a:cubicBezTo>
                  <a:cubicBezTo>
                    <a:pt x="479801" y="572900"/>
                    <a:pt x="463627" y="573730"/>
                    <a:pt x="449943" y="580572"/>
                  </a:cubicBezTo>
                  <a:cubicBezTo>
                    <a:pt x="419230" y="595928"/>
                    <a:pt x="374651" y="636701"/>
                    <a:pt x="348343" y="653143"/>
                  </a:cubicBezTo>
                  <a:cubicBezTo>
                    <a:pt x="329995" y="664611"/>
                    <a:pt x="308839" y="671040"/>
                    <a:pt x="290285" y="682172"/>
                  </a:cubicBezTo>
                  <a:cubicBezTo>
                    <a:pt x="260369" y="700122"/>
                    <a:pt x="232228" y="720877"/>
                    <a:pt x="203200" y="740229"/>
                  </a:cubicBezTo>
                  <a:cubicBezTo>
                    <a:pt x="150849" y="775130"/>
                    <a:pt x="112335" y="796695"/>
                    <a:pt x="72571" y="856343"/>
                  </a:cubicBezTo>
                  <a:lnTo>
                    <a:pt x="43543" y="899886"/>
                  </a:lnTo>
                  <a:cubicBezTo>
                    <a:pt x="38705" y="919238"/>
                    <a:pt x="34508" y="938763"/>
                    <a:pt x="29028" y="957943"/>
                  </a:cubicBezTo>
                  <a:cubicBezTo>
                    <a:pt x="24825" y="972654"/>
                    <a:pt x="17514" y="986484"/>
                    <a:pt x="14514" y="1001486"/>
                  </a:cubicBezTo>
                  <a:cubicBezTo>
                    <a:pt x="7805" y="1035032"/>
                    <a:pt x="4838" y="1069219"/>
                    <a:pt x="0" y="1103086"/>
                  </a:cubicBezTo>
                  <a:lnTo>
                    <a:pt x="14514" y="1407886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7" name="46 Forma libre"/>
            <p:cNvSpPr/>
            <p:nvPr/>
          </p:nvSpPr>
          <p:spPr>
            <a:xfrm>
              <a:off x="4994575" y="12876400"/>
              <a:ext cx="899885" cy="1407886"/>
            </a:xfrm>
            <a:custGeom>
              <a:avLst/>
              <a:gdLst>
                <a:gd name="connsiteX0" fmla="*/ 899885 w 899885"/>
                <a:gd name="connsiteY0" fmla="*/ 0 h 1407886"/>
                <a:gd name="connsiteX1" fmla="*/ 798285 w 899885"/>
                <a:gd name="connsiteY1" fmla="*/ 232229 h 1407886"/>
                <a:gd name="connsiteX2" fmla="*/ 783771 w 899885"/>
                <a:gd name="connsiteY2" fmla="*/ 275772 h 1407886"/>
                <a:gd name="connsiteX3" fmla="*/ 682171 w 899885"/>
                <a:gd name="connsiteY3" fmla="*/ 406400 h 1407886"/>
                <a:gd name="connsiteX4" fmla="*/ 638628 w 899885"/>
                <a:gd name="connsiteY4" fmla="*/ 464458 h 1407886"/>
                <a:gd name="connsiteX5" fmla="*/ 595085 w 899885"/>
                <a:gd name="connsiteY5" fmla="*/ 493486 h 1407886"/>
                <a:gd name="connsiteX6" fmla="*/ 493485 w 899885"/>
                <a:gd name="connsiteY6" fmla="*/ 566058 h 1407886"/>
                <a:gd name="connsiteX7" fmla="*/ 449943 w 899885"/>
                <a:gd name="connsiteY7" fmla="*/ 580572 h 1407886"/>
                <a:gd name="connsiteX8" fmla="*/ 348343 w 899885"/>
                <a:gd name="connsiteY8" fmla="*/ 653143 h 1407886"/>
                <a:gd name="connsiteX9" fmla="*/ 290285 w 899885"/>
                <a:gd name="connsiteY9" fmla="*/ 682172 h 1407886"/>
                <a:gd name="connsiteX10" fmla="*/ 203200 w 899885"/>
                <a:gd name="connsiteY10" fmla="*/ 740229 h 1407886"/>
                <a:gd name="connsiteX11" fmla="*/ 72571 w 899885"/>
                <a:gd name="connsiteY11" fmla="*/ 856343 h 1407886"/>
                <a:gd name="connsiteX12" fmla="*/ 43543 w 899885"/>
                <a:gd name="connsiteY12" fmla="*/ 899886 h 1407886"/>
                <a:gd name="connsiteX13" fmla="*/ 29028 w 899885"/>
                <a:gd name="connsiteY13" fmla="*/ 957943 h 1407886"/>
                <a:gd name="connsiteX14" fmla="*/ 14514 w 899885"/>
                <a:gd name="connsiteY14" fmla="*/ 1001486 h 1407886"/>
                <a:gd name="connsiteX15" fmla="*/ 0 w 899885"/>
                <a:gd name="connsiteY15" fmla="*/ 1103086 h 1407886"/>
                <a:gd name="connsiteX16" fmla="*/ 14514 w 899885"/>
                <a:gd name="connsiteY16" fmla="*/ 1407886 h 14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9885" h="1407886">
                  <a:moveTo>
                    <a:pt x="899885" y="0"/>
                  </a:moveTo>
                  <a:cubicBezTo>
                    <a:pt x="866018" y="77410"/>
                    <a:pt x="831073" y="154356"/>
                    <a:pt x="798285" y="232229"/>
                  </a:cubicBezTo>
                  <a:cubicBezTo>
                    <a:pt x="792348" y="246329"/>
                    <a:pt x="791201" y="262398"/>
                    <a:pt x="783771" y="275772"/>
                  </a:cubicBezTo>
                  <a:cubicBezTo>
                    <a:pt x="716709" y="396485"/>
                    <a:pt x="748983" y="328453"/>
                    <a:pt x="682171" y="406400"/>
                  </a:cubicBezTo>
                  <a:cubicBezTo>
                    <a:pt x="666428" y="424767"/>
                    <a:pt x="655733" y="447353"/>
                    <a:pt x="638628" y="464458"/>
                  </a:cubicBezTo>
                  <a:cubicBezTo>
                    <a:pt x="626293" y="476793"/>
                    <a:pt x="609280" y="483347"/>
                    <a:pt x="595085" y="493486"/>
                  </a:cubicBezTo>
                  <a:cubicBezTo>
                    <a:pt x="579745" y="504443"/>
                    <a:pt x="516288" y="554656"/>
                    <a:pt x="493485" y="566058"/>
                  </a:cubicBezTo>
                  <a:cubicBezTo>
                    <a:pt x="479801" y="572900"/>
                    <a:pt x="463627" y="573730"/>
                    <a:pt x="449943" y="580572"/>
                  </a:cubicBezTo>
                  <a:cubicBezTo>
                    <a:pt x="419230" y="595928"/>
                    <a:pt x="374651" y="636701"/>
                    <a:pt x="348343" y="653143"/>
                  </a:cubicBezTo>
                  <a:cubicBezTo>
                    <a:pt x="329995" y="664611"/>
                    <a:pt x="308839" y="671040"/>
                    <a:pt x="290285" y="682172"/>
                  </a:cubicBezTo>
                  <a:cubicBezTo>
                    <a:pt x="260369" y="700122"/>
                    <a:pt x="232228" y="720877"/>
                    <a:pt x="203200" y="740229"/>
                  </a:cubicBezTo>
                  <a:cubicBezTo>
                    <a:pt x="150849" y="775130"/>
                    <a:pt x="112335" y="796695"/>
                    <a:pt x="72571" y="856343"/>
                  </a:cubicBezTo>
                  <a:lnTo>
                    <a:pt x="43543" y="899886"/>
                  </a:lnTo>
                  <a:cubicBezTo>
                    <a:pt x="38705" y="919238"/>
                    <a:pt x="34508" y="938763"/>
                    <a:pt x="29028" y="957943"/>
                  </a:cubicBezTo>
                  <a:cubicBezTo>
                    <a:pt x="24825" y="972654"/>
                    <a:pt x="17514" y="986484"/>
                    <a:pt x="14514" y="1001486"/>
                  </a:cubicBezTo>
                  <a:cubicBezTo>
                    <a:pt x="7805" y="1035032"/>
                    <a:pt x="4838" y="1069219"/>
                    <a:pt x="0" y="1103086"/>
                  </a:cubicBezTo>
                  <a:lnTo>
                    <a:pt x="14514" y="1407886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1" name="50 Forma libre"/>
            <p:cNvSpPr/>
            <p:nvPr/>
          </p:nvSpPr>
          <p:spPr>
            <a:xfrm>
              <a:off x="5781740" y="8681751"/>
              <a:ext cx="233509" cy="2423585"/>
            </a:xfrm>
            <a:custGeom>
              <a:avLst/>
              <a:gdLst>
                <a:gd name="connsiteX0" fmla="*/ 899885 w 899885"/>
                <a:gd name="connsiteY0" fmla="*/ 0 h 1407886"/>
                <a:gd name="connsiteX1" fmla="*/ 798285 w 899885"/>
                <a:gd name="connsiteY1" fmla="*/ 232229 h 1407886"/>
                <a:gd name="connsiteX2" fmla="*/ 783771 w 899885"/>
                <a:gd name="connsiteY2" fmla="*/ 275772 h 1407886"/>
                <a:gd name="connsiteX3" fmla="*/ 682171 w 899885"/>
                <a:gd name="connsiteY3" fmla="*/ 406400 h 1407886"/>
                <a:gd name="connsiteX4" fmla="*/ 638628 w 899885"/>
                <a:gd name="connsiteY4" fmla="*/ 464458 h 1407886"/>
                <a:gd name="connsiteX5" fmla="*/ 595085 w 899885"/>
                <a:gd name="connsiteY5" fmla="*/ 493486 h 1407886"/>
                <a:gd name="connsiteX6" fmla="*/ 493485 w 899885"/>
                <a:gd name="connsiteY6" fmla="*/ 566058 h 1407886"/>
                <a:gd name="connsiteX7" fmla="*/ 449943 w 899885"/>
                <a:gd name="connsiteY7" fmla="*/ 580572 h 1407886"/>
                <a:gd name="connsiteX8" fmla="*/ 348343 w 899885"/>
                <a:gd name="connsiteY8" fmla="*/ 653143 h 1407886"/>
                <a:gd name="connsiteX9" fmla="*/ 290285 w 899885"/>
                <a:gd name="connsiteY9" fmla="*/ 682172 h 1407886"/>
                <a:gd name="connsiteX10" fmla="*/ 203200 w 899885"/>
                <a:gd name="connsiteY10" fmla="*/ 740229 h 1407886"/>
                <a:gd name="connsiteX11" fmla="*/ 72571 w 899885"/>
                <a:gd name="connsiteY11" fmla="*/ 856343 h 1407886"/>
                <a:gd name="connsiteX12" fmla="*/ 43543 w 899885"/>
                <a:gd name="connsiteY12" fmla="*/ 899886 h 1407886"/>
                <a:gd name="connsiteX13" fmla="*/ 29028 w 899885"/>
                <a:gd name="connsiteY13" fmla="*/ 957943 h 1407886"/>
                <a:gd name="connsiteX14" fmla="*/ 14514 w 899885"/>
                <a:gd name="connsiteY14" fmla="*/ 1001486 h 1407886"/>
                <a:gd name="connsiteX15" fmla="*/ 0 w 899885"/>
                <a:gd name="connsiteY15" fmla="*/ 1103086 h 1407886"/>
                <a:gd name="connsiteX16" fmla="*/ 14514 w 899885"/>
                <a:gd name="connsiteY16" fmla="*/ 1407886 h 14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9885" h="1407886">
                  <a:moveTo>
                    <a:pt x="899885" y="0"/>
                  </a:moveTo>
                  <a:cubicBezTo>
                    <a:pt x="866018" y="77410"/>
                    <a:pt x="831073" y="154356"/>
                    <a:pt x="798285" y="232229"/>
                  </a:cubicBezTo>
                  <a:cubicBezTo>
                    <a:pt x="792348" y="246329"/>
                    <a:pt x="791201" y="262398"/>
                    <a:pt x="783771" y="275772"/>
                  </a:cubicBezTo>
                  <a:cubicBezTo>
                    <a:pt x="716709" y="396485"/>
                    <a:pt x="748983" y="328453"/>
                    <a:pt x="682171" y="406400"/>
                  </a:cubicBezTo>
                  <a:cubicBezTo>
                    <a:pt x="666428" y="424767"/>
                    <a:pt x="655733" y="447353"/>
                    <a:pt x="638628" y="464458"/>
                  </a:cubicBezTo>
                  <a:cubicBezTo>
                    <a:pt x="626293" y="476793"/>
                    <a:pt x="609280" y="483347"/>
                    <a:pt x="595085" y="493486"/>
                  </a:cubicBezTo>
                  <a:cubicBezTo>
                    <a:pt x="579745" y="504443"/>
                    <a:pt x="516288" y="554656"/>
                    <a:pt x="493485" y="566058"/>
                  </a:cubicBezTo>
                  <a:cubicBezTo>
                    <a:pt x="479801" y="572900"/>
                    <a:pt x="463627" y="573730"/>
                    <a:pt x="449943" y="580572"/>
                  </a:cubicBezTo>
                  <a:cubicBezTo>
                    <a:pt x="419230" y="595928"/>
                    <a:pt x="374651" y="636701"/>
                    <a:pt x="348343" y="653143"/>
                  </a:cubicBezTo>
                  <a:cubicBezTo>
                    <a:pt x="329995" y="664611"/>
                    <a:pt x="308839" y="671040"/>
                    <a:pt x="290285" y="682172"/>
                  </a:cubicBezTo>
                  <a:cubicBezTo>
                    <a:pt x="260369" y="700122"/>
                    <a:pt x="232228" y="720877"/>
                    <a:pt x="203200" y="740229"/>
                  </a:cubicBezTo>
                  <a:cubicBezTo>
                    <a:pt x="150849" y="775130"/>
                    <a:pt x="112335" y="796695"/>
                    <a:pt x="72571" y="856343"/>
                  </a:cubicBezTo>
                  <a:lnTo>
                    <a:pt x="43543" y="899886"/>
                  </a:lnTo>
                  <a:cubicBezTo>
                    <a:pt x="38705" y="919238"/>
                    <a:pt x="34508" y="938763"/>
                    <a:pt x="29028" y="957943"/>
                  </a:cubicBezTo>
                  <a:cubicBezTo>
                    <a:pt x="24825" y="972654"/>
                    <a:pt x="17514" y="986484"/>
                    <a:pt x="14514" y="1001486"/>
                  </a:cubicBezTo>
                  <a:cubicBezTo>
                    <a:pt x="7805" y="1035032"/>
                    <a:pt x="4838" y="1069219"/>
                    <a:pt x="0" y="1103086"/>
                  </a:cubicBezTo>
                  <a:lnTo>
                    <a:pt x="14514" y="1407886"/>
                  </a:lnTo>
                </a:path>
              </a:pathLst>
            </a:custGeom>
            <a:noFill/>
            <a:ln>
              <a:solidFill>
                <a:srgbClr val="A3D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2" name="51 Forma libre"/>
            <p:cNvSpPr/>
            <p:nvPr/>
          </p:nvSpPr>
          <p:spPr>
            <a:xfrm flipH="1">
              <a:off x="6670357" y="12319699"/>
              <a:ext cx="1010601" cy="675099"/>
            </a:xfrm>
            <a:custGeom>
              <a:avLst/>
              <a:gdLst>
                <a:gd name="connsiteX0" fmla="*/ 899885 w 899885"/>
                <a:gd name="connsiteY0" fmla="*/ 0 h 1407886"/>
                <a:gd name="connsiteX1" fmla="*/ 798285 w 899885"/>
                <a:gd name="connsiteY1" fmla="*/ 232229 h 1407886"/>
                <a:gd name="connsiteX2" fmla="*/ 783771 w 899885"/>
                <a:gd name="connsiteY2" fmla="*/ 275772 h 1407886"/>
                <a:gd name="connsiteX3" fmla="*/ 682171 w 899885"/>
                <a:gd name="connsiteY3" fmla="*/ 406400 h 1407886"/>
                <a:gd name="connsiteX4" fmla="*/ 638628 w 899885"/>
                <a:gd name="connsiteY4" fmla="*/ 464458 h 1407886"/>
                <a:gd name="connsiteX5" fmla="*/ 595085 w 899885"/>
                <a:gd name="connsiteY5" fmla="*/ 493486 h 1407886"/>
                <a:gd name="connsiteX6" fmla="*/ 493485 w 899885"/>
                <a:gd name="connsiteY6" fmla="*/ 566058 h 1407886"/>
                <a:gd name="connsiteX7" fmla="*/ 449943 w 899885"/>
                <a:gd name="connsiteY7" fmla="*/ 580572 h 1407886"/>
                <a:gd name="connsiteX8" fmla="*/ 348343 w 899885"/>
                <a:gd name="connsiteY8" fmla="*/ 653143 h 1407886"/>
                <a:gd name="connsiteX9" fmla="*/ 290285 w 899885"/>
                <a:gd name="connsiteY9" fmla="*/ 682172 h 1407886"/>
                <a:gd name="connsiteX10" fmla="*/ 203200 w 899885"/>
                <a:gd name="connsiteY10" fmla="*/ 740229 h 1407886"/>
                <a:gd name="connsiteX11" fmla="*/ 72571 w 899885"/>
                <a:gd name="connsiteY11" fmla="*/ 856343 h 1407886"/>
                <a:gd name="connsiteX12" fmla="*/ 43543 w 899885"/>
                <a:gd name="connsiteY12" fmla="*/ 899886 h 1407886"/>
                <a:gd name="connsiteX13" fmla="*/ 29028 w 899885"/>
                <a:gd name="connsiteY13" fmla="*/ 957943 h 1407886"/>
                <a:gd name="connsiteX14" fmla="*/ 14514 w 899885"/>
                <a:gd name="connsiteY14" fmla="*/ 1001486 h 1407886"/>
                <a:gd name="connsiteX15" fmla="*/ 0 w 899885"/>
                <a:gd name="connsiteY15" fmla="*/ 1103086 h 1407886"/>
                <a:gd name="connsiteX16" fmla="*/ 14514 w 899885"/>
                <a:gd name="connsiteY16" fmla="*/ 1407886 h 14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9885" h="1407886">
                  <a:moveTo>
                    <a:pt x="899885" y="0"/>
                  </a:moveTo>
                  <a:cubicBezTo>
                    <a:pt x="866018" y="77410"/>
                    <a:pt x="831073" y="154356"/>
                    <a:pt x="798285" y="232229"/>
                  </a:cubicBezTo>
                  <a:cubicBezTo>
                    <a:pt x="792348" y="246329"/>
                    <a:pt x="791201" y="262398"/>
                    <a:pt x="783771" y="275772"/>
                  </a:cubicBezTo>
                  <a:cubicBezTo>
                    <a:pt x="716709" y="396485"/>
                    <a:pt x="748983" y="328453"/>
                    <a:pt x="682171" y="406400"/>
                  </a:cubicBezTo>
                  <a:cubicBezTo>
                    <a:pt x="666428" y="424767"/>
                    <a:pt x="655733" y="447353"/>
                    <a:pt x="638628" y="464458"/>
                  </a:cubicBezTo>
                  <a:cubicBezTo>
                    <a:pt x="626293" y="476793"/>
                    <a:pt x="609280" y="483347"/>
                    <a:pt x="595085" y="493486"/>
                  </a:cubicBezTo>
                  <a:cubicBezTo>
                    <a:pt x="579745" y="504443"/>
                    <a:pt x="516288" y="554656"/>
                    <a:pt x="493485" y="566058"/>
                  </a:cubicBezTo>
                  <a:cubicBezTo>
                    <a:pt x="479801" y="572900"/>
                    <a:pt x="463627" y="573730"/>
                    <a:pt x="449943" y="580572"/>
                  </a:cubicBezTo>
                  <a:cubicBezTo>
                    <a:pt x="419230" y="595928"/>
                    <a:pt x="374651" y="636701"/>
                    <a:pt x="348343" y="653143"/>
                  </a:cubicBezTo>
                  <a:cubicBezTo>
                    <a:pt x="329995" y="664611"/>
                    <a:pt x="308839" y="671040"/>
                    <a:pt x="290285" y="682172"/>
                  </a:cubicBezTo>
                  <a:cubicBezTo>
                    <a:pt x="260369" y="700122"/>
                    <a:pt x="232228" y="720877"/>
                    <a:pt x="203200" y="740229"/>
                  </a:cubicBezTo>
                  <a:cubicBezTo>
                    <a:pt x="150849" y="775130"/>
                    <a:pt x="112335" y="796695"/>
                    <a:pt x="72571" y="856343"/>
                  </a:cubicBezTo>
                  <a:lnTo>
                    <a:pt x="43543" y="899886"/>
                  </a:lnTo>
                  <a:cubicBezTo>
                    <a:pt x="38705" y="919238"/>
                    <a:pt x="34508" y="938763"/>
                    <a:pt x="29028" y="957943"/>
                  </a:cubicBezTo>
                  <a:cubicBezTo>
                    <a:pt x="24825" y="972654"/>
                    <a:pt x="17514" y="986484"/>
                    <a:pt x="14514" y="1001486"/>
                  </a:cubicBezTo>
                  <a:cubicBezTo>
                    <a:pt x="7805" y="1035032"/>
                    <a:pt x="4838" y="1069219"/>
                    <a:pt x="0" y="1103086"/>
                  </a:cubicBezTo>
                  <a:lnTo>
                    <a:pt x="14514" y="1407886"/>
                  </a:lnTo>
                </a:path>
              </a:pathLst>
            </a:custGeom>
            <a:noFill/>
            <a:ln>
              <a:solidFill>
                <a:srgbClr val="A3D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3" name="52 Forma libre"/>
            <p:cNvSpPr/>
            <p:nvPr/>
          </p:nvSpPr>
          <p:spPr>
            <a:xfrm>
              <a:off x="2914818" y="13072494"/>
              <a:ext cx="1141605" cy="1211792"/>
            </a:xfrm>
            <a:custGeom>
              <a:avLst/>
              <a:gdLst>
                <a:gd name="connsiteX0" fmla="*/ 899885 w 899885"/>
                <a:gd name="connsiteY0" fmla="*/ 0 h 1407886"/>
                <a:gd name="connsiteX1" fmla="*/ 798285 w 899885"/>
                <a:gd name="connsiteY1" fmla="*/ 232229 h 1407886"/>
                <a:gd name="connsiteX2" fmla="*/ 783771 w 899885"/>
                <a:gd name="connsiteY2" fmla="*/ 275772 h 1407886"/>
                <a:gd name="connsiteX3" fmla="*/ 682171 w 899885"/>
                <a:gd name="connsiteY3" fmla="*/ 406400 h 1407886"/>
                <a:gd name="connsiteX4" fmla="*/ 638628 w 899885"/>
                <a:gd name="connsiteY4" fmla="*/ 464458 h 1407886"/>
                <a:gd name="connsiteX5" fmla="*/ 595085 w 899885"/>
                <a:gd name="connsiteY5" fmla="*/ 493486 h 1407886"/>
                <a:gd name="connsiteX6" fmla="*/ 493485 w 899885"/>
                <a:gd name="connsiteY6" fmla="*/ 566058 h 1407886"/>
                <a:gd name="connsiteX7" fmla="*/ 449943 w 899885"/>
                <a:gd name="connsiteY7" fmla="*/ 580572 h 1407886"/>
                <a:gd name="connsiteX8" fmla="*/ 348343 w 899885"/>
                <a:gd name="connsiteY8" fmla="*/ 653143 h 1407886"/>
                <a:gd name="connsiteX9" fmla="*/ 290285 w 899885"/>
                <a:gd name="connsiteY9" fmla="*/ 682172 h 1407886"/>
                <a:gd name="connsiteX10" fmla="*/ 203200 w 899885"/>
                <a:gd name="connsiteY10" fmla="*/ 740229 h 1407886"/>
                <a:gd name="connsiteX11" fmla="*/ 72571 w 899885"/>
                <a:gd name="connsiteY11" fmla="*/ 856343 h 1407886"/>
                <a:gd name="connsiteX12" fmla="*/ 43543 w 899885"/>
                <a:gd name="connsiteY12" fmla="*/ 899886 h 1407886"/>
                <a:gd name="connsiteX13" fmla="*/ 29028 w 899885"/>
                <a:gd name="connsiteY13" fmla="*/ 957943 h 1407886"/>
                <a:gd name="connsiteX14" fmla="*/ 14514 w 899885"/>
                <a:gd name="connsiteY14" fmla="*/ 1001486 h 1407886"/>
                <a:gd name="connsiteX15" fmla="*/ 0 w 899885"/>
                <a:gd name="connsiteY15" fmla="*/ 1103086 h 1407886"/>
                <a:gd name="connsiteX16" fmla="*/ 14514 w 899885"/>
                <a:gd name="connsiteY16" fmla="*/ 1407886 h 14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9885" h="1407886">
                  <a:moveTo>
                    <a:pt x="899885" y="0"/>
                  </a:moveTo>
                  <a:cubicBezTo>
                    <a:pt x="866018" y="77410"/>
                    <a:pt x="831073" y="154356"/>
                    <a:pt x="798285" y="232229"/>
                  </a:cubicBezTo>
                  <a:cubicBezTo>
                    <a:pt x="792348" y="246329"/>
                    <a:pt x="791201" y="262398"/>
                    <a:pt x="783771" y="275772"/>
                  </a:cubicBezTo>
                  <a:cubicBezTo>
                    <a:pt x="716709" y="396485"/>
                    <a:pt x="748983" y="328453"/>
                    <a:pt x="682171" y="406400"/>
                  </a:cubicBezTo>
                  <a:cubicBezTo>
                    <a:pt x="666428" y="424767"/>
                    <a:pt x="655733" y="447353"/>
                    <a:pt x="638628" y="464458"/>
                  </a:cubicBezTo>
                  <a:cubicBezTo>
                    <a:pt x="626293" y="476793"/>
                    <a:pt x="609280" y="483347"/>
                    <a:pt x="595085" y="493486"/>
                  </a:cubicBezTo>
                  <a:cubicBezTo>
                    <a:pt x="579745" y="504443"/>
                    <a:pt x="516288" y="554656"/>
                    <a:pt x="493485" y="566058"/>
                  </a:cubicBezTo>
                  <a:cubicBezTo>
                    <a:pt x="479801" y="572900"/>
                    <a:pt x="463627" y="573730"/>
                    <a:pt x="449943" y="580572"/>
                  </a:cubicBezTo>
                  <a:cubicBezTo>
                    <a:pt x="419230" y="595928"/>
                    <a:pt x="374651" y="636701"/>
                    <a:pt x="348343" y="653143"/>
                  </a:cubicBezTo>
                  <a:cubicBezTo>
                    <a:pt x="329995" y="664611"/>
                    <a:pt x="308839" y="671040"/>
                    <a:pt x="290285" y="682172"/>
                  </a:cubicBezTo>
                  <a:cubicBezTo>
                    <a:pt x="260369" y="700122"/>
                    <a:pt x="232228" y="720877"/>
                    <a:pt x="203200" y="740229"/>
                  </a:cubicBezTo>
                  <a:cubicBezTo>
                    <a:pt x="150849" y="775130"/>
                    <a:pt x="112335" y="796695"/>
                    <a:pt x="72571" y="856343"/>
                  </a:cubicBezTo>
                  <a:lnTo>
                    <a:pt x="43543" y="899886"/>
                  </a:lnTo>
                  <a:cubicBezTo>
                    <a:pt x="38705" y="919238"/>
                    <a:pt x="34508" y="938763"/>
                    <a:pt x="29028" y="957943"/>
                  </a:cubicBezTo>
                  <a:cubicBezTo>
                    <a:pt x="24825" y="972654"/>
                    <a:pt x="17514" y="986484"/>
                    <a:pt x="14514" y="1001486"/>
                  </a:cubicBezTo>
                  <a:cubicBezTo>
                    <a:pt x="7805" y="1035032"/>
                    <a:pt x="4838" y="1069219"/>
                    <a:pt x="0" y="1103086"/>
                  </a:cubicBezTo>
                  <a:lnTo>
                    <a:pt x="14514" y="1407886"/>
                  </a:lnTo>
                </a:path>
              </a:pathLst>
            </a:custGeom>
            <a:noFill/>
            <a:ln>
              <a:solidFill>
                <a:srgbClr val="A3D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cxnSp>
        <p:nvCxnSpPr>
          <p:cNvPr id="27" name="26 Conector recto"/>
          <p:cNvCxnSpPr/>
          <p:nvPr/>
        </p:nvCxnSpPr>
        <p:spPr>
          <a:xfrm flipV="1">
            <a:off x="319795" y="1084176"/>
            <a:ext cx="11336177" cy="1776"/>
          </a:xfrm>
          <a:prstGeom prst="line">
            <a:avLst/>
          </a:prstGeom>
          <a:ln w="28575">
            <a:solidFill>
              <a:srgbClr val="254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1258488" y="2395414"/>
            <a:ext cx="94587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/>
              <a:t>GRACIAS</a:t>
            </a:r>
          </a:p>
          <a:p>
            <a:pPr algn="ctr"/>
            <a:endParaRPr lang="es-CO" sz="3600" b="1" dirty="0" smtClean="0"/>
          </a:p>
          <a:p>
            <a:pPr algn="ctr"/>
            <a:r>
              <a:rPr lang="es-CO" sz="3600" b="1" dirty="0" smtClean="0"/>
              <a:t>FÉLIX </a:t>
            </a:r>
            <a:r>
              <a:rPr lang="es-CO" sz="3600" b="1" dirty="0"/>
              <a:t>HUMBERTO MONTAÑO</a:t>
            </a:r>
          </a:p>
          <a:p>
            <a:pPr algn="ctr"/>
            <a:r>
              <a:rPr lang="es-CO" sz="3600" dirty="0"/>
              <a:t>GRUPO ENERGIA BOGOTÁ</a:t>
            </a:r>
          </a:p>
          <a:p>
            <a:pPr algn="ctr"/>
            <a:r>
              <a:rPr lang="es-CO" sz="3600" dirty="0"/>
              <a:t>fmontano@geb.com.co</a:t>
            </a:r>
          </a:p>
        </p:txBody>
      </p:sp>
      <p:pic>
        <p:nvPicPr>
          <p:cNvPr id="24" name="23 Imagen" descr="cid:image001.png@01D34989.4A421BB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5" y="6352314"/>
            <a:ext cx="2315876" cy="36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07" y="5622438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27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208 L 0.14635 -1.06405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53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cid:image001.png@01D34989.4A421BB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5" y="6352314"/>
            <a:ext cx="2315876" cy="36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398" y="100971"/>
            <a:ext cx="750592" cy="7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319795" y="-2017486"/>
            <a:ext cx="11336177" cy="8809887"/>
            <a:chOff x="319795" y="-2017486"/>
            <a:chExt cx="11336177" cy="8809887"/>
          </a:xfrm>
        </p:grpSpPr>
        <p:sp>
          <p:nvSpPr>
            <p:cNvPr id="3" name="6 Título"/>
            <p:cNvSpPr txBox="1">
              <a:spLocks/>
            </p:cNvSpPr>
            <p:nvPr/>
          </p:nvSpPr>
          <p:spPr>
            <a:xfrm>
              <a:off x="955879" y="195485"/>
              <a:ext cx="8651304" cy="55399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defTabSz="457200">
                <a:defRPr b="1" u="sng">
                  <a:solidFill>
                    <a:srgbClr val="0070C0"/>
                  </a:solidFill>
                </a:defRPr>
              </a:lvl1pPr>
            </a:lstStyle>
            <a:p>
              <a:pPr algn="ctr" defTabSz="914400"/>
              <a:r>
                <a:rPr lang="es-CO" sz="3600" u="none" dirty="0">
                  <a:solidFill>
                    <a:schemeClr val="accent1">
                      <a:lumMod val="75000"/>
                    </a:schemeClr>
                  </a:solidFill>
                  <a:sym typeface="Arial"/>
                </a:rPr>
                <a:t>CONTENIDO</a:t>
              </a:r>
            </a:p>
          </p:txBody>
        </p:sp>
        <p:cxnSp>
          <p:nvCxnSpPr>
            <p:cNvPr id="27" name="26 Conector recto"/>
            <p:cNvCxnSpPr/>
            <p:nvPr/>
          </p:nvCxnSpPr>
          <p:spPr>
            <a:xfrm flipV="1">
              <a:off x="319795" y="726824"/>
              <a:ext cx="11336177" cy="1776"/>
            </a:xfrm>
            <a:prstGeom prst="line">
              <a:avLst/>
            </a:prstGeom>
            <a:ln w="28575">
              <a:solidFill>
                <a:srgbClr val="254A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75" name="7174 Grupo"/>
            <p:cNvGrpSpPr/>
            <p:nvPr/>
          </p:nvGrpSpPr>
          <p:grpSpPr>
            <a:xfrm>
              <a:off x="1036419" y="-2017486"/>
              <a:ext cx="9636749" cy="8809887"/>
              <a:chOff x="1463051" y="-3029526"/>
              <a:chExt cx="9636749" cy="9571194"/>
            </a:xfrm>
          </p:grpSpPr>
          <p:grpSp>
            <p:nvGrpSpPr>
              <p:cNvPr id="7174" name="7173 Grupo"/>
              <p:cNvGrpSpPr/>
              <p:nvPr/>
            </p:nvGrpSpPr>
            <p:grpSpPr>
              <a:xfrm>
                <a:off x="1463051" y="129605"/>
                <a:ext cx="9636749" cy="6412063"/>
                <a:chOff x="1463051" y="129605"/>
                <a:chExt cx="9636749" cy="6412063"/>
              </a:xfrm>
            </p:grpSpPr>
            <p:grpSp>
              <p:nvGrpSpPr>
                <p:cNvPr id="5" name="4 Grupo"/>
                <p:cNvGrpSpPr/>
                <p:nvPr/>
              </p:nvGrpSpPr>
              <p:grpSpPr>
                <a:xfrm>
                  <a:off x="1502171" y="129605"/>
                  <a:ext cx="8377003" cy="1768020"/>
                  <a:chOff x="584170" y="147809"/>
                  <a:chExt cx="3352157" cy="1444548"/>
                </a:xfrm>
              </p:grpSpPr>
              <p:sp>
                <p:nvSpPr>
                  <p:cNvPr id="6" name="5 Rectángulo"/>
                  <p:cNvSpPr/>
                  <p:nvPr/>
                </p:nvSpPr>
                <p:spPr>
                  <a:xfrm>
                    <a:off x="584170" y="876787"/>
                    <a:ext cx="188718" cy="578373"/>
                  </a:xfrm>
                  <a:prstGeom prst="rect">
                    <a:avLst/>
                  </a:prstGeom>
                  <a:effectLst>
                    <a:glow>
                      <a:schemeClr val="accent1"/>
                    </a:glow>
                    <a:outerShdw blurRad="749300" dist="1143000" dir="12840000" sx="96000" sy="96000" algn="ctr" rotWithShape="0">
                      <a:schemeClr val="bg1">
                        <a:lumMod val="85000"/>
                      </a:schemeClr>
                    </a:outerShdw>
                    <a:reflection endPos="0" dist="25400" dir="5400000" sy="-100000" algn="bl" rotWithShape="0"/>
                  </a:effectLst>
                  <a:scene3d>
                    <a:camera prst="orthographicFront"/>
                    <a:lightRig rig="threePt" dir="t"/>
                  </a:scene3d>
                  <a:sp3d>
                    <a:bevelB prst="relaxedInset"/>
                  </a:sp3d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es-CO" sz="4000" b="1" dirty="0">
                        <a:solidFill>
                          <a:srgbClr val="92D05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" name="6 Rectángulo"/>
                  <p:cNvSpPr/>
                  <p:nvPr/>
                </p:nvSpPr>
                <p:spPr>
                  <a:xfrm>
                    <a:off x="1148502" y="945780"/>
                    <a:ext cx="2779952" cy="6465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:r>
                      <a:rPr lang="es-CO" sz="15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</a:t>
                    </a:r>
                    <a:r>
                      <a:rPr lang="es-CO" sz="2400" b="1" dirty="0">
                        <a:solidFill>
                          <a:srgbClr val="92D050"/>
                        </a:solidFill>
                        <a:sym typeface="Arial"/>
                      </a:rPr>
                      <a:t>Revisión Modos de </a:t>
                    </a:r>
                    <a:r>
                      <a:rPr lang="es-CO" sz="2400" b="1" dirty="0" smtClean="0">
                        <a:solidFill>
                          <a:srgbClr val="92D050"/>
                        </a:solidFill>
                        <a:sym typeface="Arial"/>
                      </a:rPr>
                      <a:t>falla</a:t>
                    </a:r>
                    <a:endParaRPr lang="es-CO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/>
                    <a:endParaRPr lang="es-CO" sz="15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8" name="2 Grupo"/>
                  <p:cNvGrpSpPr/>
                  <p:nvPr/>
                </p:nvGrpSpPr>
                <p:grpSpPr>
                  <a:xfrm>
                    <a:off x="985222" y="400257"/>
                    <a:ext cx="163281" cy="1127307"/>
                    <a:chOff x="449421" y="-1641403"/>
                    <a:chExt cx="269533" cy="4811735"/>
                  </a:xfrm>
                  <a:solidFill>
                    <a:srgbClr val="0070C0"/>
                  </a:solidFill>
                </p:grpSpPr>
                <p:cxnSp>
                  <p:nvCxnSpPr>
                    <p:cNvPr id="10" name="3 Conector recto"/>
                    <p:cNvCxnSpPr/>
                    <p:nvPr/>
                  </p:nvCxnSpPr>
                  <p:spPr>
                    <a:xfrm>
                      <a:off x="467544" y="476672"/>
                      <a:ext cx="0" cy="2693660"/>
                    </a:xfrm>
                    <a:prstGeom prst="line">
                      <a:avLst/>
                    </a:prstGeom>
                    <a:ln/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" name="4 Triángulo isósceles"/>
                    <p:cNvSpPr/>
                    <p:nvPr/>
                  </p:nvSpPr>
                  <p:spPr>
                    <a:xfrm rot="5400000">
                      <a:off x="380971" y="1729002"/>
                      <a:ext cx="440703" cy="235262"/>
                    </a:xfrm>
                    <a:prstGeom prst="triangle">
                      <a:avLst/>
                    </a:prstGeom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 sz="1050" dirty="0"/>
                    </a:p>
                  </p:txBody>
                </p:sp>
                <p:sp>
                  <p:nvSpPr>
                    <p:cNvPr id="62" name="4 Triángulo isósceles"/>
                    <p:cNvSpPr/>
                    <p:nvPr/>
                  </p:nvSpPr>
                  <p:spPr>
                    <a:xfrm rot="5400000">
                      <a:off x="287881" y="-1479863"/>
                      <a:ext cx="440712" cy="117631"/>
                    </a:xfrm>
                    <a:prstGeom prst="triangl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 sz="1050" dirty="0"/>
                    </a:p>
                  </p:txBody>
                </p:sp>
              </p:grpSp>
              <p:cxnSp>
                <p:nvCxnSpPr>
                  <p:cNvPr id="9" name="8 Conector recto"/>
                  <p:cNvCxnSpPr/>
                  <p:nvPr/>
                </p:nvCxnSpPr>
                <p:spPr>
                  <a:xfrm flipV="1">
                    <a:off x="1003489" y="1526113"/>
                    <a:ext cx="2932838" cy="1451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59 Rectángulo"/>
                  <p:cNvSpPr/>
                  <p:nvPr/>
                </p:nvSpPr>
                <p:spPr>
                  <a:xfrm>
                    <a:off x="1006958" y="210303"/>
                    <a:ext cx="2779952" cy="6465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/>
                    <a:r>
                      <a:rPr lang="es-CO" sz="15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</a:t>
                    </a:r>
                    <a:r>
                      <a:rPr lang="es-CO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sym typeface="Arial"/>
                      </a:rPr>
                      <a:t>Introducción</a:t>
                    </a:r>
                    <a:endParaRPr lang="es-CO" sz="2400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 algn="just"/>
                    <a:endParaRPr lang="es-CO" sz="15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" name="60 Rectángulo"/>
                  <p:cNvSpPr/>
                  <p:nvPr/>
                </p:nvSpPr>
                <p:spPr>
                  <a:xfrm>
                    <a:off x="599496" y="147809"/>
                    <a:ext cx="188718" cy="628353"/>
                  </a:xfrm>
                  <a:prstGeom prst="rect">
                    <a:avLst/>
                  </a:prstGeom>
                  <a:effectLst>
                    <a:glow>
                      <a:schemeClr val="accent1"/>
                    </a:glow>
                    <a:outerShdw blurRad="749300" dist="1143000" dir="12840000" sx="96000" sy="96000" algn="ctr" rotWithShape="0">
                      <a:schemeClr val="bg1">
                        <a:lumMod val="85000"/>
                      </a:schemeClr>
                    </a:outerShdw>
                    <a:reflection endPos="0" dist="25400" dir="5400000" sy="-100000" algn="bl" rotWithShape="0"/>
                  </a:effectLst>
                  <a:scene3d>
                    <a:camera prst="orthographicFront"/>
                    <a:lightRig rig="threePt" dir="t"/>
                  </a:scene3d>
                  <a:sp3d>
                    <a:bevelB prst="relaxedInset"/>
                  </a:sp3d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es-CO" sz="4000" b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0</a:t>
                    </a:r>
                  </a:p>
                </p:txBody>
              </p:sp>
            </p:grpSp>
            <p:grpSp>
              <p:nvGrpSpPr>
                <p:cNvPr id="7169" name="7168 Grupo"/>
                <p:cNvGrpSpPr/>
                <p:nvPr/>
              </p:nvGrpSpPr>
              <p:grpSpPr>
                <a:xfrm>
                  <a:off x="1540471" y="1842884"/>
                  <a:ext cx="8332307" cy="1116216"/>
                  <a:chOff x="1540471" y="1842884"/>
                  <a:chExt cx="8332307" cy="772393"/>
                </a:xfrm>
              </p:grpSpPr>
              <p:grpSp>
                <p:nvGrpSpPr>
                  <p:cNvPr id="12" name="11 Grupo"/>
                  <p:cNvGrpSpPr/>
                  <p:nvPr/>
                </p:nvGrpSpPr>
                <p:grpSpPr>
                  <a:xfrm>
                    <a:off x="1540471" y="1842884"/>
                    <a:ext cx="8332307" cy="772393"/>
                    <a:chOff x="589943" y="1656654"/>
                    <a:chExt cx="3334271" cy="631078"/>
                  </a:xfrm>
                </p:grpSpPr>
                <p:sp>
                  <p:nvSpPr>
                    <p:cNvPr id="13" name="12 Rectángulo"/>
                    <p:cNvSpPr/>
                    <p:nvPr/>
                  </p:nvSpPr>
                  <p:spPr>
                    <a:xfrm>
                      <a:off x="589943" y="1774197"/>
                      <a:ext cx="177172" cy="36541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 algn="ctr"/>
                      <a:r>
                        <a:rPr lang="es-CO" sz="3600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p:txBody>
                </p:sp>
                <p:grpSp>
                  <p:nvGrpSpPr>
                    <p:cNvPr id="15" name="2 Grupo"/>
                    <p:cNvGrpSpPr/>
                    <p:nvPr/>
                  </p:nvGrpSpPr>
                  <p:grpSpPr>
                    <a:xfrm>
                      <a:off x="987624" y="1656654"/>
                      <a:ext cx="215221" cy="631078"/>
                      <a:chOff x="467544" y="476672"/>
                      <a:chExt cx="355273" cy="2693660"/>
                    </a:xfrm>
                    <a:solidFill>
                      <a:srgbClr val="0070C0"/>
                    </a:solidFill>
                  </p:grpSpPr>
                  <p:cxnSp>
                    <p:nvCxnSpPr>
                      <p:cNvPr id="17" name="3 Conector recto"/>
                      <p:cNvCxnSpPr/>
                      <p:nvPr/>
                    </p:nvCxnSpPr>
                    <p:spPr>
                      <a:xfrm>
                        <a:off x="467544" y="476672"/>
                        <a:ext cx="0" cy="2693660"/>
                      </a:xfrm>
                      <a:prstGeom prst="line">
                        <a:avLst/>
                      </a:prstGeom>
                      <a:solidFill>
                        <a:srgbClr val="254A8D"/>
                      </a:solidFill>
                      <a:ln w="412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" name="4 Triángulo isósceles"/>
                      <p:cNvSpPr/>
                      <p:nvPr/>
                    </p:nvSpPr>
                    <p:spPr>
                      <a:xfrm rot="5400000">
                        <a:off x="467364" y="1642613"/>
                        <a:ext cx="371780" cy="339126"/>
                      </a:xfrm>
                      <a:prstGeom prst="triangle">
                        <a:avLst/>
                      </a:prstGeom>
                      <a:solidFill>
                        <a:srgbClr val="254A8D"/>
                      </a:solidFill>
                      <a:ln w="762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 sz="1050" dirty="0"/>
                      </a:p>
                    </p:txBody>
                  </p:sp>
                </p:grpSp>
                <p:cxnSp>
                  <p:nvCxnSpPr>
                    <p:cNvPr id="16" name="15 Conector recto"/>
                    <p:cNvCxnSpPr/>
                    <p:nvPr/>
                  </p:nvCxnSpPr>
                  <p:spPr>
                    <a:xfrm flipV="1">
                      <a:off x="991376" y="2281068"/>
                      <a:ext cx="2932838" cy="1451"/>
                    </a:xfrm>
                    <a:prstGeom prst="line">
                      <a:avLst/>
                    </a:prstGeom>
                    <a:solidFill>
                      <a:srgbClr val="254A8D"/>
                    </a:solidFill>
                    <a:ln w="41275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1" name="20 CuadroTexto"/>
                  <p:cNvSpPr txBox="1"/>
                  <p:nvPr/>
                </p:nvSpPr>
                <p:spPr>
                  <a:xfrm>
                    <a:off x="3274437" y="2075235"/>
                    <a:ext cx="6332745" cy="34608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t">
                    <a:spAutoFit/>
                  </a:bodyPr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s-CO" sz="2400" b="1" dirty="0">
                        <a:solidFill>
                          <a:srgbClr val="00B050"/>
                        </a:solidFill>
                        <a:sym typeface="Arial"/>
                      </a:rPr>
                      <a:t>Caracterización del Punto de Conexión</a:t>
                    </a:r>
                  </a:p>
                </p:txBody>
              </p:sp>
            </p:grpSp>
            <p:grpSp>
              <p:nvGrpSpPr>
                <p:cNvPr id="7170" name="7169 Grupo"/>
                <p:cNvGrpSpPr/>
                <p:nvPr/>
              </p:nvGrpSpPr>
              <p:grpSpPr>
                <a:xfrm>
                  <a:off x="1477768" y="2949879"/>
                  <a:ext cx="8391379" cy="923382"/>
                  <a:chOff x="1462538" y="2966905"/>
                  <a:chExt cx="8350791" cy="925510"/>
                </a:xfrm>
              </p:grpSpPr>
              <p:sp>
                <p:nvSpPr>
                  <p:cNvPr id="20" name="19 Rectángulo"/>
                  <p:cNvSpPr/>
                  <p:nvPr/>
                </p:nvSpPr>
                <p:spPr>
                  <a:xfrm>
                    <a:off x="1462538" y="3139288"/>
                    <a:ext cx="442750" cy="6478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es-CO" sz="3600" b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3</a:t>
                    </a:r>
                  </a:p>
                </p:txBody>
              </p:sp>
              <p:grpSp>
                <p:nvGrpSpPr>
                  <p:cNvPr id="22" name="2 Grupo"/>
                  <p:cNvGrpSpPr/>
                  <p:nvPr/>
                </p:nvGrpSpPr>
                <p:grpSpPr>
                  <a:xfrm>
                    <a:off x="2512962" y="2966905"/>
                    <a:ext cx="598336" cy="925510"/>
                    <a:chOff x="467544" y="476672"/>
                    <a:chExt cx="395238" cy="2693660"/>
                  </a:xfrm>
                  <a:solidFill>
                    <a:srgbClr val="0070C0"/>
                  </a:solidFill>
                </p:grpSpPr>
                <p:cxnSp>
                  <p:nvCxnSpPr>
                    <p:cNvPr id="24" name="3 Conector recto"/>
                    <p:cNvCxnSpPr/>
                    <p:nvPr/>
                  </p:nvCxnSpPr>
                  <p:spPr>
                    <a:xfrm>
                      <a:off x="467544" y="476672"/>
                      <a:ext cx="0" cy="2693660"/>
                    </a:xfrm>
                    <a:prstGeom prst="line">
                      <a:avLst/>
                    </a:prstGeom>
                    <a:ln w="38100"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" name="4 Triángulo isósceles"/>
                    <p:cNvSpPr/>
                    <p:nvPr/>
                  </p:nvSpPr>
                  <p:spPr>
                    <a:xfrm rot="5400000">
                      <a:off x="525819" y="1584155"/>
                      <a:ext cx="294836" cy="379091"/>
                    </a:xfrm>
                    <a:prstGeom prst="triangle">
                      <a:avLst/>
                    </a:prstGeom>
                    <a:ln w="76200"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 sz="1050" dirty="0"/>
                    </a:p>
                  </p:txBody>
                </p:sp>
              </p:grpSp>
              <p:cxnSp>
                <p:nvCxnSpPr>
                  <p:cNvPr id="23" name="22 Conector recto"/>
                  <p:cNvCxnSpPr/>
                  <p:nvPr/>
                </p:nvCxnSpPr>
                <p:spPr>
                  <a:xfrm flipV="1">
                    <a:off x="2484200" y="3890287"/>
                    <a:ext cx="7329129" cy="212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29 CuadroTexto"/>
                  <p:cNvSpPr txBox="1"/>
                  <p:nvPr/>
                </p:nvSpPr>
                <p:spPr>
                  <a:xfrm>
                    <a:off x="3376091" y="3210807"/>
                    <a:ext cx="6332745" cy="50128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t">
                    <a:spAutoFit/>
                  </a:bodyPr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s-CO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sym typeface="Arial"/>
                      </a:rPr>
                      <a:t>Revisión diseño original</a:t>
                    </a:r>
                  </a:p>
                </p:txBody>
              </p:sp>
            </p:grpSp>
            <p:grpSp>
              <p:nvGrpSpPr>
                <p:cNvPr id="35" name="34 Grupo"/>
                <p:cNvGrpSpPr/>
                <p:nvPr/>
              </p:nvGrpSpPr>
              <p:grpSpPr>
                <a:xfrm>
                  <a:off x="1502171" y="4692774"/>
                  <a:ext cx="9597629" cy="925511"/>
                  <a:chOff x="662817" y="3386633"/>
                  <a:chExt cx="3840605" cy="631078"/>
                </a:xfrm>
              </p:grpSpPr>
              <p:sp>
                <p:nvSpPr>
                  <p:cNvPr id="36" name="35 Rectángulo"/>
                  <p:cNvSpPr/>
                  <p:nvPr/>
                </p:nvSpPr>
                <p:spPr>
                  <a:xfrm>
                    <a:off x="662817" y="3504176"/>
                    <a:ext cx="177172" cy="44071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es-CO" sz="36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37" name="36 CuadroTexto"/>
                  <p:cNvSpPr txBox="1"/>
                  <p:nvPr/>
                </p:nvSpPr>
                <p:spPr>
                  <a:xfrm>
                    <a:off x="1545689" y="3586747"/>
                    <a:ext cx="2957733" cy="31479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t">
                    <a:spAutoFit/>
                  </a:bodyPr>
                  <a:lstStyle/>
                  <a:p>
                    <a:pPr algn="just"/>
                    <a:r>
                      <a:rPr lang="es-CO" sz="24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sym typeface="Arial"/>
                      </a:rPr>
                      <a:t>Principales cambios: Reconfiguración Propuesta</a:t>
                    </a:r>
                    <a:endParaRPr lang="es-CO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8" name="2 Grupo"/>
                  <p:cNvGrpSpPr/>
                  <p:nvPr/>
                </p:nvGrpSpPr>
                <p:grpSpPr>
                  <a:xfrm>
                    <a:off x="1051993" y="3386633"/>
                    <a:ext cx="460158" cy="631078"/>
                    <a:chOff x="438726" y="476672"/>
                    <a:chExt cx="759599" cy="2693660"/>
                  </a:xfrm>
                  <a:solidFill>
                    <a:srgbClr val="0070C0"/>
                  </a:solidFill>
                </p:grpSpPr>
                <p:cxnSp>
                  <p:nvCxnSpPr>
                    <p:cNvPr id="40" name="3 Conector recto"/>
                    <p:cNvCxnSpPr/>
                    <p:nvPr/>
                  </p:nvCxnSpPr>
                  <p:spPr>
                    <a:xfrm>
                      <a:off x="467544" y="476672"/>
                      <a:ext cx="0" cy="2693660"/>
                    </a:xfrm>
                    <a:prstGeom prst="line">
                      <a:avLst/>
                    </a:prstGeom>
                    <a:ln w="41275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4 Triángulo isósceles"/>
                    <p:cNvSpPr/>
                    <p:nvPr/>
                  </p:nvSpPr>
                  <p:spPr>
                    <a:xfrm rot="5400000">
                      <a:off x="598163" y="1539148"/>
                      <a:ext cx="440725" cy="759599"/>
                    </a:xfrm>
                    <a:prstGeom prst="triangle">
                      <a:avLst/>
                    </a:prstGeom>
                    <a:ln w="5715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 sz="1050" dirty="0"/>
                    </a:p>
                  </p:txBody>
                </p:sp>
              </p:grpSp>
              <p:cxnSp>
                <p:nvCxnSpPr>
                  <p:cNvPr id="39" name="38 Conector recto"/>
                  <p:cNvCxnSpPr/>
                  <p:nvPr/>
                </p:nvCxnSpPr>
                <p:spPr>
                  <a:xfrm flipV="1">
                    <a:off x="1057941" y="4016260"/>
                    <a:ext cx="2932838" cy="1451"/>
                  </a:xfrm>
                  <a:prstGeom prst="line">
                    <a:avLst/>
                  </a:prstGeom>
                  <a:ln w="412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41 Grupo"/>
                <p:cNvGrpSpPr/>
                <p:nvPr/>
              </p:nvGrpSpPr>
              <p:grpSpPr>
                <a:xfrm>
                  <a:off x="1531605" y="5616157"/>
                  <a:ext cx="9141563" cy="925511"/>
                  <a:chOff x="674595" y="3386633"/>
                  <a:chExt cx="3658105" cy="631078"/>
                </a:xfrm>
              </p:grpSpPr>
              <p:sp>
                <p:nvSpPr>
                  <p:cNvPr id="43" name="42 Rectángulo"/>
                  <p:cNvSpPr/>
                  <p:nvPr/>
                </p:nvSpPr>
                <p:spPr>
                  <a:xfrm>
                    <a:off x="674595" y="3504176"/>
                    <a:ext cx="177172" cy="44071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es-CO" sz="3600" b="1" dirty="0">
                        <a:solidFill>
                          <a:srgbClr val="92D050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44" name="43 CuadroTexto"/>
                  <p:cNvSpPr txBox="1"/>
                  <p:nvPr/>
                </p:nvSpPr>
                <p:spPr>
                  <a:xfrm>
                    <a:off x="1798577" y="3521184"/>
                    <a:ext cx="2534123" cy="34102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t">
                    <a:spAutoFit/>
                  </a:bodyPr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s-CO" sz="2400" b="1" dirty="0">
                        <a:solidFill>
                          <a:srgbClr val="92D050"/>
                        </a:solidFill>
                        <a:sym typeface="Arial"/>
                      </a:rPr>
                      <a:t>Conclusiones</a:t>
                    </a:r>
                  </a:p>
                </p:txBody>
              </p:sp>
              <p:grpSp>
                <p:nvGrpSpPr>
                  <p:cNvPr id="45" name="2 Grupo"/>
                  <p:cNvGrpSpPr/>
                  <p:nvPr/>
                </p:nvGrpSpPr>
                <p:grpSpPr>
                  <a:xfrm>
                    <a:off x="1057940" y="3386633"/>
                    <a:ext cx="667511" cy="631078"/>
                    <a:chOff x="448543" y="476672"/>
                    <a:chExt cx="1101885" cy="2693660"/>
                  </a:xfrm>
                  <a:solidFill>
                    <a:srgbClr val="0070C0"/>
                  </a:solidFill>
                </p:grpSpPr>
                <p:cxnSp>
                  <p:nvCxnSpPr>
                    <p:cNvPr id="47" name="3 Conector recto"/>
                    <p:cNvCxnSpPr/>
                    <p:nvPr/>
                  </p:nvCxnSpPr>
                  <p:spPr>
                    <a:xfrm>
                      <a:off x="467544" y="476672"/>
                      <a:ext cx="0" cy="2693660"/>
                    </a:xfrm>
                    <a:prstGeom prst="line">
                      <a:avLst/>
                    </a:prstGeom>
                    <a:ln w="41275"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8" name="4 Triángulo isósceles"/>
                    <p:cNvSpPr/>
                    <p:nvPr/>
                  </p:nvSpPr>
                  <p:spPr>
                    <a:xfrm rot="5400000">
                      <a:off x="746637" y="1227849"/>
                      <a:ext cx="505698" cy="1101885"/>
                    </a:xfrm>
                    <a:prstGeom prst="triangle">
                      <a:avLst/>
                    </a:prstGeom>
                    <a:ln w="41275"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 sz="1050" dirty="0"/>
                    </a:p>
                  </p:txBody>
                </p:sp>
              </p:grpSp>
              <p:cxnSp>
                <p:nvCxnSpPr>
                  <p:cNvPr id="46" name="45 Conector recto"/>
                  <p:cNvCxnSpPr/>
                  <p:nvPr/>
                </p:nvCxnSpPr>
                <p:spPr>
                  <a:xfrm flipV="1">
                    <a:off x="1057941" y="4016260"/>
                    <a:ext cx="2932838" cy="1451"/>
                  </a:xfrm>
                  <a:prstGeom prst="line">
                    <a:avLst/>
                  </a:prstGeom>
                  <a:ln w="41275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52 Grupo"/>
                <p:cNvGrpSpPr/>
                <p:nvPr/>
              </p:nvGrpSpPr>
              <p:grpSpPr>
                <a:xfrm>
                  <a:off x="1463051" y="3873261"/>
                  <a:ext cx="8578153" cy="819513"/>
                  <a:chOff x="1463088" y="3072902"/>
                  <a:chExt cx="8556888" cy="819513"/>
                </a:xfrm>
              </p:grpSpPr>
              <p:sp>
                <p:nvSpPr>
                  <p:cNvPr id="54" name="53 Rectángulo"/>
                  <p:cNvSpPr/>
                  <p:nvPr/>
                </p:nvSpPr>
                <p:spPr>
                  <a:xfrm>
                    <a:off x="1463088" y="3139288"/>
                    <a:ext cx="441652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es-CO" sz="3600" b="1" dirty="0">
                        <a:solidFill>
                          <a:srgbClr val="00B0F0"/>
                        </a:solidFill>
                      </a:rPr>
                      <a:t>4</a:t>
                    </a:r>
                  </a:p>
                </p:txBody>
              </p:sp>
              <p:grpSp>
                <p:nvGrpSpPr>
                  <p:cNvPr id="55" name="2 Grupo"/>
                  <p:cNvGrpSpPr/>
                  <p:nvPr/>
                </p:nvGrpSpPr>
                <p:grpSpPr>
                  <a:xfrm>
                    <a:off x="2512963" y="3072902"/>
                    <a:ext cx="798258" cy="819513"/>
                    <a:chOff x="467544" y="785172"/>
                    <a:chExt cx="527299" cy="2385160"/>
                  </a:xfrm>
                  <a:solidFill>
                    <a:srgbClr val="0070C0"/>
                  </a:solidFill>
                </p:grpSpPr>
                <p:cxnSp>
                  <p:nvCxnSpPr>
                    <p:cNvPr id="58" name="3 Conector recto"/>
                    <p:cNvCxnSpPr/>
                    <p:nvPr/>
                  </p:nvCxnSpPr>
                  <p:spPr>
                    <a:xfrm>
                      <a:off x="467544" y="785172"/>
                      <a:ext cx="0" cy="2385160"/>
                    </a:xfrm>
                    <a:prstGeom prst="line">
                      <a:avLst/>
                    </a:prstGeom>
                    <a:ln w="38100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9" name="4 Triángulo isósceles"/>
                    <p:cNvSpPr/>
                    <p:nvPr/>
                  </p:nvSpPr>
                  <p:spPr>
                    <a:xfrm rot="5400000">
                      <a:off x="476571" y="1838448"/>
                      <a:ext cx="519982" cy="516562"/>
                    </a:xfrm>
                    <a:prstGeom prst="triangle">
                      <a:avLst/>
                    </a:prstGeom>
                    <a:ln w="6032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 sz="1050" dirty="0"/>
                    </a:p>
                  </p:txBody>
                </p:sp>
              </p:grpSp>
              <p:cxnSp>
                <p:nvCxnSpPr>
                  <p:cNvPr id="56" name="55 Conector recto"/>
                  <p:cNvCxnSpPr/>
                  <p:nvPr/>
                </p:nvCxnSpPr>
                <p:spPr>
                  <a:xfrm flipV="1">
                    <a:off x="2484200" y="3890287"/>
                    <a:ext cx="7329129" cy="2128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56 CuadroTexto"/>
                  <p:cNvSpPr txBox="1"/>
                  <p:nvPr/>
                </p:nvSpPr>
                <p:spPr>
                  <a:xfrm>
                    <a:off x="3687231" y="3268332"/>
                    <a:ext cx="633274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t">
                    <a:spAutoFit/>
                  </a:bodyPr>
                  <a:lstStyle/>
                  <a:p>
                    <a:pPr algn="just"/>
                    <a:r>
                      <a:rPr lang="es-CO" sz="2400" b="1" dirty="0">
                        <a:solidFill>
                          <a:srgbClr val="00B0F0"/>
                        </a:solidFill>
                        <a:sym typeface="Arial"/>
                      </a:rPr>
                      <a:t>Simulaciones condiciones de operación</a:t>
                    </a:r>
                    <a:endParaRPr lang="es-CO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7173" name="7172 Arco"/>
              <p:cNvSpPr/>
              <p:nvPr/>
            </p:nvSpPr>
            <p:spPr>
              <a:xfrm flipH="1" flipV="1">
                <a:off x="3049681" y="-3029526"/>
                <a:ext cx="2896465" cy="9141232"/>
              </a:xfrm>
              <a:prstGeom prst="arc">
                <a:avLst>
                  <a:gd name="adj1" fmla="val 16446135"/>
                  <a:gd name="adj2" fmla="val 359357"/>
                </a:avLst>
              </a:prstGeom>
              <a:ln w="31750"/>
              <a:effectLst>
                <a:outerShdw blurRad="393700" dist="203200" sx="112000" sy="112000" algn="ctr" rotWithShape="0">
                  <a:srgbClr val="000000"/>
                </a:outerShdw>
                <a:reflection endPos="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cxnSp>
          <p:nvCxnSpPr>
            <p:cNvPr id="7177" name="7176 Conector recto"/>
            <p:cNvCxnSpPr/>
            <p:nvPr/>
          </p:nvCxnSpPr>
          <p:spPr>
            <a:xfrm>
              <a:off x="2048084" y="999758"/>
              <a:ext cx="0" cy="5790684"/>
            </a:xfrm>
            <a:prstGeom prst="line">
              <a:avLst/>
            </a:prstGeom>
            <a:ln w="111125">
              <a:solidFill>
                <a:srgbClr val="C9E5AD"/>
              </a:solidFill>
            </a:ln>
            <a:effectLst>
              <a:glow rad="50800">
                <a:schemeClr val="accent1"/>
              </a:glow>
              <a:outerShdw blurRad="254000" dist="139700" dir="9480000" sx="95000" sy="95000" algn="ctr" rotWithShape="0">
                <a:srgbClr val="000000">
                  <a:alpha val="43137"/>
                </a:srgbClr>
              </a:outerShdw>
              <a:reflection endPos="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55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2232" cy="687125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47383" y="2090172"/>
            <a:ext cx="69723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 cap="none" spc="0" dirty="0" smtClean="0">
                <a:ln w="0"/>
                <a:solidFill>
                  <a:schemeClr val="bg2">
                    <a:lumMod val="50000"/>
                  </a:schemeClr>
                </a:solidFill>
                <a:ea typeface="Arial" charset="0"/>
                <a:cs typeface="Arial" charset="0"/>
              </a:rPr>
              <a:t>Contamos con más 121 años de experiencia  </a:t>
            </a:r>
            <a:endParaRPr lang="es-ES" sz="5400" b="1" cap="none" spc="0" dirty="0">
              <a:ln w="0"/>
              <a:solidFill>
                <a:schemeClr val="bg2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" y="-23750"/>
            <a:ext cx="12260936" cy="6881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930244" y="5913911"/>
            <a:ext cx="2838203" cy="653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520" y="6107808"/>
            <a:ext cx="2672080" cy="5382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8" y="1273409"/>
            <a:ext cx="10734424" cy="5372659"/>
          </a:xfrm>
          <a:prstGeom prst="rect">
            <a:avLst/>
          </a:prstGeom>
        </p:spPr>
      </p:pic>
      <p:grpSp>
        <p:nvGrpSpPr>
          <p:cNvPr id="12" name="Agrupar 11"/>
          <p:cNvGrpSpPr/>
          <p:nvPr/>
        </p:nvGrpSpPr>
        <p:grpSpPr>
          <a:xfrm>
            <a:off x="552154" y="1242568"/>
            <a:ext cx="1579120" cy="3337375"/>
            <a:chOff x="229036" y="1534701"/>
            <a:chExt cx="738940" cy="2763344"/>
          </a:xfrm>
        </p:grpSpPr>
        <p:sp>
          <p:nvSpPr>
            <p:cNvPr id="13" name="Rectángulo 12"/>
            <p:cNvSpPr/>
            <p:nvPr/>
          </p:nvSpPr>
          <p:spPr>
            <a:xfrm>
              <a:off x="229036" y="1543100"/>
              <a:ext cx="738940" cy="27549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240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251511" y="1534701"/>
              <a:ext cx="175678" cy="450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2933" b="1" dirty="0">
                  <a:solidFill>
                    <a:srgbClr val="002060"/>
                  </a:solidFill>
                </a:rPr>
                <a:t>6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398114" y="1600100"/>
              <a:ext cx="505728" cy="33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2000" dirty="0">
                  <a:solidFill>
                    <a:srgbClr val="002060"/>
                  </a:solidFill>
                </a:rPr>
                <a:t>Millones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378877" y="1841385"/>
              <a:ext cx="583286" cy="603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67" dirty="0"/>
                <a:t>De clientes </a:t>
              </a:r>
            </a:p>
            <a:p>
              <a:r>
                <a:rPr lang="es-ES_tradnl" sz="1333" dirty="0"/>
                <a:t>(hogares y empresas)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343582" y="2519935"/>
              <a:ext cx="534233" cy="416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2667" b="1" dirty="0">
                  <a:solidFill>
                    <a:srgbClr val="002060"/>
                  </a:solidFill>
                </a:rPr>
                <a:t>12.500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348910" y="2843662"/>
              <a:ext cx="598968" cy="280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>
                  <a:solidFill>
                    <a:srgbClr val="002060"/>
                  </a:solidFill>
                </a:rPr>
                <a:t>Kilómetros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348911" y="3073027"/>
              <a:ext cx="571750" cy="263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67" dirty="0"/>
                <a:t>de redes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329432" y="3544195"/>
              <a:ext cx="453220" cy="416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2667" b="1" dirty="0">
                  <a:solidFill>
                    <a:srgbClr val="002060"/>
                  </a:solidFill>
                </a:rPr>
                <a:t>4.500</a:t>
              </a:r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1341714" y="503831"/>
            <a:ext cx="2648482" cy="605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333" b="1" dirty="0">
                <a:solidFill>
                  <a:schemeClr val="bg1"/>
                </a:solidFill>
              </a:rPr>
              <a:t>De EEB al GEB</a:t>
            </a:r>
            <a:endParaRPr lang="es-ES_tradnl" sz="2667" i="1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85597" y="370324"/>
            <a:ext cx="5581721" cy="605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333" b="1" dirty="0">
                <a:solidFill>
                  <a:srgbClr val="002060"/>
                </a:solidFill>
              </a:rPr>
              <a:t>Hoy somos líderes en la región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10101" y="3984514"/>
            <a:ext cx="127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2060"/>
                </a:solidFill>
              </a:rPr>
              <a:t>Kilómetros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91437" y="4231130"/>
            <a:ext cx="151732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67"/>
              <a:t>de gasoductos</a:t>
            </a:r>
            <a:endParaRPr lang="es-ES_tradnl" sz="1467" dirty="0"/>
          </a:p>
        </p:txBody>
      </p:sp>
    </p:spTree>
    <p:extLst>
      <p:ext uri="{BB962C8B-B14F-4D97-AF65-F5344CB8AC3E}">
        <p14:creationId xmlns:p14="http://schemas.microsoft.com/office/powerpoint/2010/main" val="30645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26 Conector recto"/>
          <p:cNvCxnSpPr/>
          <p:nvPr/>
        </p:nvCxnSpPr>
        <p:spPr>
          <a:xfrm flipV="1">
            <a:off x="319795" y="726824"/>
            <a:ext cx="11336177" cy="1776"/>
          </a:xfrm>
          <a:prstGeom prst="line">
            <a:avLst/>
          </a:prstGeom>
          <a:ln w="28575">
            <a:solidFill>
              <a:srgbClr val="254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398" y="100971"/>
            <a:ext cx="750592" cy="7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90433" y="1912035"/>
            <a:ext cx="999490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GESTIÓN DE ACTIVOS CON COMPONENTES CAPACITIVAS </a:t>
            </a:r>
          </a:p>
          <a:p>
            <a:pPr algn="ctr">
              <a:spcBef>
                <a:spcPts val="300"/>
              </a:spcBef>
            </a:pPr>
            <a:endParaRPr lang="es-CO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300"/>
              </a:spcBef>
            </a:pP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Reposición de un activo al final de su vida útil</a:t>
            </a:r>
          </a:p>
          <a:p>
            <a:pPr algn="ctr">
              <a:spcBef>
                <a:spcPts val="300"/>
              </a:spcBef>
            </a:pPr>
            <a:endParaRPr lang="es-CO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300"/>
              </a:spcBef>
            </a:pPr>
            <a:r>
              <a:rPr lang="es-CO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Cualquier </a:t>
            </a:r>
            <a:r>
              <a:rPr lang="es-CO" sz="2400" b="1" i="1" u="sng" dirty="0">
                <a:solidFill>
                  <a:schemeClr val="accent1">
                    <a:lumMod val="75000"/>
                  </a:schemeClr>
                </a:solidFill>
              </a:rPr>
              <a:t>detalle </a:t>
            </a:r>
            <a:r>
              <a:rPr lang="es-CO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durante </a:t>
            </a:r>
            <a:r>
              <a:rPr lang="es-CO" sz="2400" b="1" i="1" u="sng" dirty="0">
                <a:solidFill>
                  <a:schemeClr val="accent1">
                    <a:lumMod val="75000"/>
                  </a:schemeClr>
                </a:solidFill>
              </a:rPr>
              <a:t>el </a:t>
            </a:r>
            <a:r>
              <a:rPr lang="es-CO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ciclo de </a:t>
            </a:r>
            <a:r>
              <a:rPr lang="es-CO" sz="2400" b="1" i="1" u="sng" dirty="0">
                <a:solidFill>
                  <a:schemeClr val="accent1">
                    <a:lumMod val="75000"/>
                  </a:schemeClr>
                </a:solidFill>
              </a:rPr>
              <a:t>vida del </a:t>
            </a:r>
            <a:r>
              <a:rPr lang="es-CO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activo, por </a:t>
            </a:r>
            <a:r>
              <a:rPr lang="es-CO" sz="2400" b="1" i="1" u="sng" dirty="0">
                <a:solidFill>
                  <a:schemeClr val="accent1">
                    <a:lumMod val="75000"/>
                  </a:schemeClr>
                </a:solidFill>
              </a:rPr>
              <a:t>insignificante que </a:t>
            </a:r>
            <a:r>
              <a:rPr lang="es-CO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parezca, </a:t>
            </a:r>
            <a:r>
              <a:rPr lang="es-CO" sz="2400" b="1" i="1" u="sng" dirty="0">
                <a:solidFill>
                  <a:schemeClr val="accent1">
                    <a:lumMod val="75000"/>
                  </a:schemeClr>
                </a:solidFill>
              </a:rPr>
              <a:t>puede ser de gran utilidad en la investigación que conduzcan a la </a:t>
            </a:r>
            <a:r>
              <a:rPr lang="es-ES" sz="2400" b="1" i="1" u="sng" dirty="0">
                <a:solidFill>
                  <a:schemeClr val="accent1">
                    <a:lumMod val="75000"/>
                  </a:schemeClr>
                </a:solidFill>
              </a:rPr>
              <a:t>condición </a:t>
            </a:r>
            <a:r>
              <a:rPr lang="es-ES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deseada</a:t>
            </a:r>
            <a:endParaRPr lang="es-ES" sz="2400" b="1" i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300"/>
              </a:spcBef>
            </a:pP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8" name="6 Título"/>
          <p:cNvSpPr txBox="1">
            <a:spLocks/>
          </p:cNvSpPr>
          <p:nvPr/>
        </p:nvSpPr>
        <p:spPr>
          <a:xfrm>
            <a:off x="319795" y="193304"/>
            <a:ext cx="8651304" cy="3693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b="1" u="sng">
                <a:solidFill>
                  <a:srgbClr val="0070C0"/>
                </a:solidFill>
              </a:defRPr>
            </a:lvl1pPr>
          </a:lstStyle>
          <a:p>
            <a:pPr defTabSz="914400"/>
            <a:r>
              <a:rPr lang="es-CO" sz="2400" u="none" dirty="0" smtClean="0">
                <a:solidFill>
                  <a:schemeClr val="accent1">
                    <a:lumMod val="75000"/>
                  </a:schemeClr>
                </a:solidFill>
                <a:sym typeface="Arial"/>
              </a:rPr>
              <a:t>0- Introducción (1)</a:t>
            </a:r>
            <a:endParaRPr lang="es-CO" sz="2400" u="none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  <p:pic>
        <p:nvPicPr>
          <p:cNvPr id="9" name="8 Imagen" descr="cid:image001.png@01D34989.4A421BB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5" y="6352314"/>
            <a:ext cx="2315876" cy="369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Título"/>
          <p:cNvSpPr txBox="1">
            <a:spLocks/>
          </p:cNvSpPr>
          <p:nvPr/>
        </p:nvSpPr>
        <p:spPr>
          <a:xfrm>
            <a:off x="319795" y="193304"/>
            <a:ext cx="8651304" cy="3693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b="1" u="sng">
                <a:solidFill>
                  <a:srgbClr val="0070C0"/>
                </a:solidFill>
              </a:defRPr>
            </a:lvl1pPr>
          </a:lstStyle>
          <a:p>
            <a:pPr defTabSz="914400"/>
            <a:r>
              <a:rPr lang="es-CO" sz="2400" u="none" dirty="0" smtClean="0">
                <a:solidFill>
                  <a:schemeClr val="accent1">
                    <a:lumMod val="75000"/>
                  </a:schemeClr>
                </a:solidFill>
                <a:sym typeface="Arial"/>
              </a:rPr>
              <a:t>0- Introducción (2)</a:t>
            </a:r>
            <a:endParaRPr lang="es-CO" sz="2400" u="none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  <p:cxnSp>
        <p:nvCxnSpPr>
          <p:cNvPr id="27" name="26 Conector recto"/>
          <p:cNvCxnSpPr/>
          <p:nvPr/>
        </p:nvCxnSpPr>
        <p:spPr>
          <a:xfrm flipV="1">
            <a:off x="319795" y="726824"/>
            <a:ext cx="11336177" cy="1776"/>
          </a:xfrm>
          <a:prstGeom prst="line">
            <a:avLst/>
          </a:prstGeom>
          <a:ln w="28575">
            <a:solidFill>
              <a:srgbClr val="254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398" y="100971"/>
            <a:ext cx="750592" cy="7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5695" y="1865792"/>
            <a:ext cx="45443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Como parte de la aplicación de la metodología de </a:t>
            </a:r>
            <a:r>
              <a:rPr lang="es-CO" dirty="0" smtClean="0"/>
              <a:t>gestión de activos que </a:t>
            </a:r>
            <a:r>
              <a:rPr lang="es-CO" dirty="0"/>
              <a:t>realiza el Grupo Energía </a:t>
            </a:r>
            <a:r>
              <a:rPr lang="es-CO" dirty="0" smtClean="0"/>
              <a:t>Bogotá</a:t>
            </a:r>
            <a:r>
              <a:rPr lang="es-CO" dirty="0"/>
              <a:t>, se ha tomado un caso de ejemplo, aplicado a un banco de compensación </a:t>
            </a:r>
            <a:r>
              <a:rPr lang="es-CO" dirty="0" smtClean="0"/>
              <a:t>capacitiva.</a:t>
            </a:r>
            <a:endParaRPr lang="es-CO" dirty="0"/>
          </a:p>
          <a:p>
            <a:pPr algn="just"/>
            <a:endParaRPr lang="es-CO" dirty="0"/>
          </a:p>
          <a:p>
            <a:pPr algn="just"/>
            <a:r>
              <a:rPr lang="es-CO" dirty="0"/>
              <a:t>Este </a:t>
            </a:r>
            <a:r>
              <a:rPr lang="es-CO" dirty="0" smtClean="0"/>
              <a:t>artículo examina </a:t>
            </a:r>
            <a:r>
              <a:rPr lang="es-CO" dirty="0"/>
              <a:t>las fallas y modos de fallas de un equipo de compensación capacitiva que llegó al final de su vida útil.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987883" y="898467"/>
            <a:ext cx="55791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Con </a:t>
            </a:r>
            <a:r>
              <a:rPr lang="es-CO" dirty="0"/>
              <a:t>base en la información suministrada por las áreas de Operación y Mantenimiento tales como: estadísticas sobre causas de falla, modos de falla, efectos de falla y las lecciones aprendidas a lo largo de su vida útil se proyecta el reemplazo. </a:t>
            </a:r>
            <a:endParaRPr lang="es-CO" dirty="0" smtClean="0"/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Como metodología se propone el </a:t>
            </a:r>
            <a:r>
              <a:rPr lang="es-CO" dirty="0"/>
              <a:t>siguiente orden: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O" dirty="0"/>
              <a:t>Revisión Modos de falla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O" dirty="0"/>
              <a:t>Caracterización del Punto de Conexión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O" dirty="0"/>
              <a:t>Revisión diseño original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O" dirty="0"/>
              <a:t>Evaluación de las condiciones de operación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O" dirty="0"/>
              <a:t>Incorporación de las lecciones aprendidas en el rediseño de la solución futura.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O" dirty="0"/>
              <a:t>Reconfiguración Propuesta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5349958" y="3124302"/>
            <a:ext cx="539917" cy="622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8 Imagen" descr="cid:image001.png@01D34989.4A421BB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5" y="6352314"/>
            <a:ext cx="2315876" cy="369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9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26 Conector recto"/>
          <p:cNvCxnSpPr/>
          <p:nvPr/>
        </p:nvCxnSpPr>
        <p:spPr>
          <a:xfrm flipV="1">
            <a:off x="319795" y="1084176"/>
            <a:ext cx="11336177" cy="1776"/>
          </a:xfrm>
          <a:prstGeom prst="line">
            <a:avLst/>
          </a:prstGeom>
          <a:ln w="28575">
            <a:solidFill>
              <a:srgbClr val="254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45633"/>
              </p:ext>
            </p:extLst>
          </p:nvPr>
        </p:nvGraphicFramePr>
        <p:xfrm>
          <a:off x="645091" y="1162636"/>
          <a:ext cx="10685583" cy="5203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1861"/>
                <a:gridCol w="3561861"/>
                <a:gridCol w="3561861"/>
              </a:tblGrid>
              <a:tr h="1197068">
                <a:tc>
                  <a:txBody>
                    <a:bodyPr/>
                    <a:lstStyle/>
                    <a:p>
                      <a:endParaRPr lang="es-CO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CO" b="1" dirty="0" smtClean="0">
                          <a:solidFill>
                            <a:schemeClr val="bg1"/>
                          </a:solidFill>
                        </a:rPr>
                        <a:t>Incremento corrientes de desbalance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baseline="0" dirty="0" smtClean="0"/>
                    </a:p>
                    <a:p>
                      <a:pPr algn="ctr"/>
                      <a:r>
                        <a:rPr lang="es-CO" sz="1400" baseline="0" dirty="0" smtClean="0"/>
                        <a:t>Con origen en desbalances de tensión</a:t>
                      </a:r>
                    </a:p>
                    <a:p>
                      <a:pPr algn="ctr"/>
                      <a:r>
                        <a:rPr lang="es-CO" sz="1400" baseline="0" dirty="0" smtClean="0"/>
                        <a:t>Daño de celdas individuales,</a:t>
                      </a:r>
                    </a:p>
                    <a:p>
                      <a:pPr algn="ctr"/>
                      <a:r>
                        <a:rPr lang="es-CO" sz="1400" baseline="0" dirty="0" smtClean="0"/>
                        <a:t>Cambio durante la vida útil de la celda</a:t>
                      </a:r>
                      <a:endParaRPr lang="es-CO" sz="1400" dirty="0" smtClean="0"/>
                    </a:p>
                  </a:txBody>
                  <a:tcPr/>
                </a:tc>
              </a:tr>
              <a:tr h="15120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 Narrow"/>
                        </a:rPr>
                        <a:t>Cambio del contenido de armónicos en el punto de conexión</a:t>
                      </a:r>
                    </a:p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CO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Narrow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 smtClean="0"/>
                    </a:p>
                    <a:p>
                      <a:pPr algn="ctr"/>
                      <a:endParaRPr lang="es-CO" sz="1400" dirty="0" smtClean="0"/>
                    </a:p>
                    <a:p>
                      <a:pPr algn="ctr"/>
                      <a:r>
                        <a:rPr lang="es-CO" sz="1400" dirty="0" smtClean="0"/>
                        <a:t>Armónicos</a:t>
                      </a:r>
                      <a:r>
                        <a:rPr lang="es-CO" sz="1400" baseline="0" dirty="0" smtClean="0"/>
                        <a:t> individuales, THD</a:t>
                      </a:r>
                    </a:p>
                    <a:p>
                      <a:pPr algn="ctr"/>
                      <a:r>
                        <a:rPr lang="es-CO" sz="1400" baseline="0" dirty="0" smtClean="0"/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Armónicos</a:t>
                      </a:r>
                      <a:r>
                        <a:rPr lang="es-CO" sz="1400" baseline="0" dirty="0" smtClean="0"/>
                        <a:t> individuales, THD de diseño</a:t>
                      </a:r>
                    </a:p>
                    <a:p>
                      <a:pPr algn="ctr"/>
                      <a:endParaRPr lang="es-CO" sz="1400" dirty="0" smtClean="0"/>
                    </a:p>
                  </a:txBody>
                  <a:tcPr/>
                </a:tc>
              </a:tr>
              <a:tr h="12971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 Narrow"/>
                        </a:rPr>
                        <a:t>Daño de filtro</a:t>
                      </a:r>
                    </a:p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 Narrow"/>
                        </a:rPr>
                        <a:t>o</a:t>
                      </a:r>
                    </a:p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 Narrow"/>
                        </a:rPr>
                        <a:t>Daño</a:t>
                      </a:r>
                      <a:r>
                        <a:rPr lang="es-CO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 Narrow"/>
                        </a:rPr>
                        <a:t> Celdas</a:t>
                      </a:r>
                      <a:endParaRPr lang="es-CO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Narrow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Comprobación de parámetros eléctricos, inductancia, capacitancia, </a:t>
                      </a:r>
                      <a:r>
                        <a:rPr lang="es-CO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Vn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s-CO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MVAr</a:t>
                      </a:r>
                      <a:endParaRPr lang="es-CO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In, IT</a:t>
                      </a:r>
                    </a:p>
                    <a:p>
                      <a:pPr algn="ctr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MVAR</a:t>
                      </a:r>
                    </a:p>
                  </a:txBody>
                  <a:tcPr/>
                </a:tc>
              </a:tr>
              <a:tr h="11970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 Narrow"/>
                        </a:rPr>
                        <a:t>Mando Sincronizado disfuncional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CO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Cierre aleatorio o no sintonizado o no corresponde con los requerimientos de doble Y aislado.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03" y="2422525"/>
            <a:ext cx="2611753" cy="130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58" y="3832852"/>
            <a:ext cx="887045" cy="124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82" y="1207782"/>
            <a:ext cx="1105197" cy="104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58" y="5222206"/>
            <a:ext cx="2533498" cy="105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79" y="3895270"/>
            <a:ext cx="529678" cy="11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296463" y="171179"/>
            <a:ext cx="4707195" cy="584775"/>
            <a:chOff x="296463" y="171179"/>
            <a:chExt cx="4707195" cy="584775"/>
          </a:xfrm>
        </p:grpSpPr>
        <p:sp>
          <p:nvSpPr>
            <p:cNvPr id="28" name="27 Rectángulo"/>
            <p:cNvSpPr/>
            <p:nvPr/>
          </p:nvSpPr>
          <p:spPr>
            <a:xfrm>
              <a:off x="1295592" y="232732"/>
              <a:ext cx="37080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s-CO" sz="2400" b="1" dirty="0">
                  <a:solidFill>
                    <a:srgbClr val="92D050"/>
                  </a:solidFill>
                  <a:sym typeface="Arial"/>
                </a:rPr>
                <a:t>Revisión Modos de falla</a:t>
              </a: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296463" y="171179"/>
              <a:ext cx="4138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s-CO" sz="3200" b="1" dirty="0">
                  <a:solidFill>
                    <a:srgbClr val="92D050"/>
                  </a:solidFill>
                </a:rPr>
                <a:t>1</a:t>
              </a:r>
            </a:p>
          </p:txBody>
        </p:sp>
        <p:sp>
          <p:nvSpPr>
            <p:cNvPr id="14" name="4 Triángulo isósceles"/>
            <p:cNvSpPr/>
            <p:nvPr/>
          </p:nvSpPr>
          <p:spPr>
            <a:xfrm rot="5400000">
              <a:off x="849875" y="285488"/>
              <a:ext cx="126369" cy="356155"/>
            </a:xfrm>
            <a:prstGeom prst="triangle">
              <a:avLst/>
            </a:prstGeom>
            <a:solidFill>
              <a:srgbClr val="00B050"/>
            </a:solidFill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1050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398" y="100971"/>
            <a:ext cx="750592" cy="7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5 Imagen" descr="cid:image001.png@01D34989.4A421BB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5" y="6352314"/>
            <a:ext cx="2315876" cy="369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6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26 Conector recto"/>
          <p:cNvCxnSpPr/>
          <p:nvPr/>
        </p:nvCxnSpPr>
        <p:spPr>
          <a:xfrm flipV="1">
            <a:off x="319795" y="1084176"/>
            <a:ext cx="11336177" cy="1776"/>
          </a:xfrm>
          <a:prstGeom prst="line">
            <a:avLst/>
          </a:prstGeom>
          <a:ln w="28575">
            <a:solidFill>
              <a:srgbClr val="254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1168121" y="251617"/>
            <a:ext cx="6086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CO" sz="2400" b="1" dirty="0">
                <a:solidFill>
                  <a:srgbClr val="00B050"/>
                </a:solidFill>
                <a:sym typeface="Arial"/>
              </a:rPr>
              <a:t>Caracterización del Punto de Conexión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296463" y="171179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3200" b="1" dirty="0">
                <a:solidFill>
                  <a:srgbClr val="00B050"/>
                </a:solidFill>
              </a:rPr>
              <a:t>2</a:t>
            </a: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97753"/>
              </p:ext>
            </p:extLst>
          </p:nvPr>
        </p:nvGraphicFramePr>
        <p:xfrm>
          <a:off x="645091" y="1162636"/>
          <a:ext cx="10685583" cy="5098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1861"/>
                <a:gridCol w="3561861"/>
                <a:gridCol w="3561861"/>
              </a:tblGrid>
              <a:tr h="856647">
                <a:tc>
                  <a:txBody>
                    <a:bodyPr/>
                    <a:lstStyle/>
                    <a:p>
                      <a:endParaRPr lang="es-CO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CO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CO" b="1" dirty="0" smtClean="0">
                          <a:solidFill>
                            <a:schemeClr val="bg1"/>
                          </a:solidFill>
                        </a:rPr>
                        <a:t>Equivalente</a:t>
                      </a:r>
                      <a:r>
                        <a:rPr lang="es-CO" b="1" baseline="0" dirty="0" smtClean="0">
                          <a:solidFill>
                            <a:schemeClr val="bg1"/>
                          </a:solidFill>
                        </a:rPr>
                        <a:t> de Red</a:t>
                      </a:r>
                      <a:endParaRPr lang="es-CO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Demanda mínima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Demanda media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Demanda máxima</a:t>
                      </a:r>
                    </a:p>
                    <a:p>
                      <a:pPr algn="ctr"/>
                      <a:endParaRPr lang="es-CO" sz="1100" dirty="0"/>
                    </a:p>
                  </a:txBody>
                  <a:tcPr/>
                </a:tc>
              </a:tr>
              <a:tr h="6704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s-CO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 Narrow"/>
                        </a:rPr>
                        <a:t>Perfiles de Voltaje</a:t>
                      </a:r>
                    </a:p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CO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Narrow"/>
                      </a:endParaRPr>
                    </a:p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CO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Narrow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Población de datos en una ventana significativa </a:t>
                      </a:r>
                    </a:p>
                  </a:txBody>
                  <a:tcPr/>
                </a:tc>
              </a:tr>
              <a:tr h="11182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 Narrow"/>
                        </a:rPr>
                        <a:t>Requerimientos de potencia reactiva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Demanda mínima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Demanda media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Demanda máxima</a:t>
                      </a:r>
                    </a:p>
                  </a:txBody>
                  <a:tcPr/>
                </a:tc>
              </a:tr>
              <a:tr h="11607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 Narrow"/>
                        </a:rPr>
                        <a:t>Contenido de armónicos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Demanda mínima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Demanda media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Demanda máxima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" name="3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61" y="1302336"/>
            <a:ext cx="1954642" cy="108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22" y="2668765"/>
            <a:ext cx="1845981" cy="111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86" y="4060789"/>
            <a:ext cx="1720818" cy="9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69" y="5102437"/>
            <a:ext cx="1651635" cy="110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4 Triángulo isósceles"/>
          <p:cNvSpPr/>
          <p:nvPr/>
        </p:nvSpPr>
        <p:spPr>
          <a:xfrm rot="5400000">
            <a:off x="824450" y="304371"/>
            <a:ext cx="126369" cy="356155"/>
          </a:xfrm>
          <a:prstGeom prst="triangle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05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398" y="100971"/>
            <a:ext cx="750592" cy="7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4 Imagen" descr="cid:image001.png@01D34989.4A421BB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5" y="6352314"/>
            <a:ext cx="2315876" cy="369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4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26 Conector recto"/>
          <p:cNvCxnSpPr/>
          <p:nvPr/>
        </p:nvCxnSpPr>
        <p:spPr>
          <a:xfrm flipV="1">
            <a:off x="319795" y="1084176"/>
            <a:ext cx="11336177" cy="1776"/>
          </a:xfrm>
          <a:prstGeom prst="line">
            <a:avLst/>
          </a:prstGeom>
          <a:ln w="28575">
            <a:solidFill>
              <a:srgbClr val="254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1138353" y="232733"/>
            <a:ext cx="3667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Revisión diseño original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297265" y="17117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3200" b="1" dirty="0" smtClean="0">
                <a:solidFill>
                  <a:srgbClr val="25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3200" b="1" dirty="0">
              <a:solidFill>
                <a:srgbClr val="25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564032"/>
              </p:ext>
            </p:extLst>
          </p:nvPr>
        </p:nvGraphicFramePr>
        <p:xfrm>
          <a:off x="645091" y="1162636"/>
          <a:ext cx="10685583" cy="5240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1861"/>
                <a:gridCol w="3561861"/>
                <a:gridCol w="3561861"/>
              </a:tblGrid>
              <a:tr h="8566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s-CO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CO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Arquitectura del Banco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Arquitectura del Banco</a:t>
                      </a:r>
                    </a:p>
                    <a:p>
                      <a:pPr algn="ctr"/>
                      <a:r>
                        <a:rPr lang="es-CO" sz="1400" dirty="0" smtClean="0"/>
                        <a:t>Filtro</a:t>
                      </a:r>
                    </a:p>
                    <a:p>
                      <a:pPr algn="ctr"/>
                      <a:r>
                        <a:rPr lang="es-CO" sz="1400" dirty="0" smtClean="0"/>
                        <a:t>Sintonía armónica</a:t>
                      </a:r>
                    </a:p>
                    <a:p>
                      <a:pPr algn="ctr"/>
                      <a:r>
                        <a:rPr lang="es-CO" sz="1400" dirty="0" smtClean="0"/>
                        <a:t>Corrientes de desbalance</a:t>
                      </a:r>
                    </a:p>
                    <a:p>
                      <a:pPr algn="ctr"/>
                      <a:r>
                        <a:rPr lang="es-CO" sz="1400" dirty="0" smtClean="0"/>
                        <a:t>Verificación de condiciones nominales </a:t>
                      </a:r>
                    </a:p>
                  </a:txBody>
                  <a:tcPr/>
                </a:tc>
              </a:tr>
              <a:tr h="6704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s-CO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 Narrow"/>
                        </a:rPr>
                        <a:t>Datos de placa Celdas capacitivas</a:t>
                      </a:r>
                    </a:p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CO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Narrow"/>
                      </a:endParaRPr>
                    </a:p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CO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Narrow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Comprobación durante el funcionamiento</a:t>
                      </a:r>
                    </a:p>
                    <a:p>
                      <a:pPr algn="ctr"/>
                      <a:r>
                        <a:rPr lang="es-CO" sz="1400" dirty="0" smtClean="0"/>
                        <a:t>Parámetros eléctricos, capacitancia</a:t>
                      </a:r>
                    </a:p>
                    <a:p>
                      <a:pPr algn="ctr"/>
                      <a:r>
                        <a:rPr lang="es-CO" sz="1400" dirty="0" err="1" smtClean="0"/>
                        <a:t>Vn</a:t>
                      </a:r>
                      <a:endParaRPr lang="es-CO" sz="1400" dirty="0" smtClean="0"/>
                    </a:p>
                    <a:p>
                      <a:pPr algn="ctr"/>
                      <a:r>
                        <a:rPr lang="es-CO" sz="1400" dirty="0" err="1" smtClean="0"/>
                        <a:t>Vmaximo</a:t>
                      </a:r>
                      <a:endParaRPr lang="es-CO" sz="1400" dirty="0" smtClean="0"/>
                    </a:p>
                    <a:p>
                      <a:pPr algn="ctr"/>
                      <a:r>
                        <a:rPr lang="es-CO" sz="1400" dirty="0" smtClean="0"/>
                        <a:t>MVAR</a:t>
                      </a:r>
                    </a:p>
                    <a:p>
                      <a:pPr algn="ctr"/>
                      <a:r>
                        <a:rPr lang="es-CO" sz="1400" dirty="0" smtClean="0"/>
                        <a:t>Normatividad</a:t>
                      </a:r>
                    </a:p>
                  </a:txBody>
                  <a:tcPr/>
                </a:tc>
              </a:tr>
              <a:tr h="11868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s-CO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 Narrow"/>
                        </a:rPr>
                        <a:t>Datos de Placa Reactor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Comprobación durante el funcionamiento</a:t>
                      </a:r>
                    </a:p>
                    <a:p>
                      <a:pPr algn="ctr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Parámetros eléctricos, inductancia</a:t>
                      </a:r>
                    </a:p>
                    <a:p>
                      <a:pPr algn="ctr"/>
                      <a:r>
                        <a:rPr lang="es-CO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In,IT</a:t>
                      </a:r>
                      <a:endParaRPr lang="es-CO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MVAR</a:t>
                      </a:r>
                    </a:p>
                  </a:txBody>
                  <a:tcPr/>
                </a:tc>
              </a:tr>
              <a:tr h="8566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 Narrow"/>
                        </a:rPr>
                        <a:t>Mando sincronizado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Conexión Y-Y con neutro flotante. </a:t>
                      </a:r>
                    </a:p>
                    <a:p>
                      <a:pPr algn="ctr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energizan de manera simultánea  dos fases (con diferencia de tensión=0), la tercera fase se energiza 90º eléctricos posterior.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10 Imagen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02" y="1189163"/>
            <a:ext cx="698480" cy="1008041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00" y="1258905"/>
            <a:ext cx="2101478" cy="93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868">
            <a:off x="5455654" y="2545324"/>
            <a:ext cx="1064453" cy="134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223">
            <a:off x="5295027" y="4189809"/>
            <a:ext cx="1395809" cy="9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42" y="5359890"/>
            <a:ext cx="2072820" cy="86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4 Triángulo isósceles"/>
          <p:cNvSpPr/>
          <p:nvPr/>
        </p:nvSpPr>
        <p:spPr>
          <a:xfrm rot="5400000">
            <a:off x="809105" y="309068"/>
            <a:ext cx="74930" cy="380365"/>
          </a:xfrm>
          <a:prstGeom prst="triangl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s-CO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398" y="100971"/>
            <a:ext cx="750592" cy="7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 descr="cid:image001.png@01D34989.4A421BB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15" y="6352314"/>
            <a:ext cx="2315876" cy="369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6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CI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lantilla_COCIER.potx" id="{FB3656B1-15E8-43AA-8F75-E4FC08B1820E}" vid="{BF0C0FAA-9226-4E7C-BFA1-558462095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nencias CIER" ma:contentTypeID="0x010100B041F826BDDF481385B3312C36ED6ED9003A9C9D06DAF54F46871927402CDB931800D184DDCB7FF93C4199E29B511A66F321" ma:contentTypeVersion="8" ma:contentTypeDescription="" ma:contentTypeScope="" ma:versionID="48dbb1896f72bbda04eebf7e5e58b43b">
  <xsd:schema xmlns:xsd="http://www.w3.org/2001/XMLSchema" xmlns:xs="http://www.w3.org/2001/XMLSchema" xmlns:p="http://schemas.microsoft.com/office/2006/metadata/properties" xmlns:ns2="27339639-029a-4491-9c5a-cbbfb2bfa76f" xmlns:ns3="843c9b0c-9a46-4ca8-ac2a-155222a5294f" xmlns:ns4="a516f857-f725-4bc6-908c-2cadec914471" targetNamespace="http://schemas.microsoft.com/office/2006/metadata/properties" ma:root="true" ma:fieldsID="37563fc67ea85567cb72022d1fb62629" ns2:_="" ns3:_="" ns4:_="">
    <xsd:import namespace="27339639-029a-4491-9c5a-cbbfb2bfa76f"/>
    <xsd:import namespace="843c9b0c-9a46-4ca8-ac2a-155222a5294f"/>
    <xsd:import namespace="a516f857-f725-4bc6-908c-2cadec914471"/>
    <xsd:element name="properties">
      <xsd:complexType>
        <xsd:sequence>
          <xsd:element name="documentManagement">
            <xsd:complexType>
              <xsd:all>
                <xsd:element ref="ns2:Descripcion_Ponencias" minOccurs="0"/>
                <xsd:element ref="ns2:Fecha_Ponencias" minOccurs="0"/>
                <xsd:element ref="ns3:Area_Lookup" minOccurs="0"/>
                <xsd:element ref="ns3:Tags_Lookup" minOccurs="0"/>
                <xsd:element ref="ns4:TaxCatchAll" minOccurs="0"/>
                <xsd:element ref="ns4:TaxCatchAllLabel" minOccurs="0"/>
                <xsd:element ref="ns4:Autores_x0020_personas_x0020_CIER" minOccurs="0"/>
                <xsd:element ref="ns4:Autores_x0020_empresariales_x0020_CIER" minOccurs="0"/>
                <xsd:element ref="ns4:Origen_x0020_editorial_x0020_CIER" minOccurs="0"/>
                <xsd:element ref="ns4:Fecha_x0020_documento_x0020_CIER" minOccurs="0"/>
                <xsd:element ref="ns4:Fecha_x0020_ingreso_x0020_documento_x0020_CIER" minOccurs="0"/>
                <xsd:element ref="ns4:p6fce760650a4778a1ac03a5f3401268" minOccurs="0"/>
                <xsd:element ref="ns4:g05bf14ef2b746659e0e74d8fcd8057c" minOccurs="0"/>
                <xsd:element ref="ns4:Caracteristica_x0020_CIER" minOccurs="0"/>
                <xsd:element ref="ns4:Descripcion_x0020_CIER" minOccurs="0"/>
                <xsd:element ref="ns4:i8a2196965de4d4c8c4f7e4b2f92ad1c" minOccurs="0"/>
                <xsd:element ref="ns4:ec299561128941688612ac6422c16d9e" minOccurs="0"/>
                <xsd:element ref="ns4:g277b0d3dda74f0b84c350bdeb72b2f5" minOccurs="0"/>
                <xsd:element ref="ns4:o9a68cad074f4578b7ee83cbad64fd25" minOccurs="0"/>
                <xsd:element ref="ns4:a8227f18a4104c3a8138066170411a14" minOccurs="0"/>
                <xsd:element ref="ns4:Evento_x0020_nombre_x0020_CIER" minOccurs="0"/>
                <xsd:element ref="ns4:Evento_x0020_numero_x0020_CIER" minOccurs="0"/>
                <xsd:element ref="ns4:Evento_x0020_fecha_x0020_CIER" minOccurs="0"/>
                <xsd:element ref="ns4:Evento_x0020_lugar_x0020_CIER" minOccurs="0"/>
                <xsd:element ref="ns4:Cantidad_x0020_Vendidos_x0020_CIER" minOccurs="0"/>
                <xsd:element ref="ns4:Imagen_x0020_Presentacion_x0020_CIER" minOccurs="0"/>
                <xsd:element ref="ns4:Precio_x0020_CIER" minOccurs="0"/>
                <xsd:element ref="ns4:CantidadDescargasCIER" minOccurs="0"/>
                <xsd:element ref="ns4:CantidadVisualizacionesCIER" minOccurs="0"/>
                <xsd:element ref="ns4:Evento_x0020_Link_x0020_CIER" minOccurs="0"/>
                <xsd:element ref="ns4:Tipo_x0020_documento_x0020_CIER" minOccurs="0"/>
                <xsd:element ref="ns2:Restringid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39639-029a-4491-9c5a-cbbfb2bfa76f" elementFormDefault="qualified">
    <xsd:import namespace="http://schemas.microsoft.com/office/2006/documentManagement/types"/>
    <xsd:import namespace="http://schemas.microsoft.com/office/infopath/2007/PartnerControls"/>
    <xsd:element name="Descripcion_Ponencias" ma:index="8" nillable="true" ma:displayName="Descripcion" ma:internalName="Descripcion_Ponencias">
      <xsd:simpleType>
        <xsd:restriction base="dms:Text"/>
      </xsd:simpleType>
    </xsd:element>
    <xsd:element name="Fecha_Ponencias" ma:index="9" nillable="true" ma:displayName="Fecha" ma:internalName="Fecha_Ponencias">
      <xsd:simpleType>
        <xsd:restriction base="dms:DateTime"/>
      </xsd:simpleType>
    </xsd:element>
    <xsd:element name="Restringido" ma:index="46" nillable="true" ma:displayName="Restringido" ma:default="0" ma:internalName="Restringido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c9b0c-9a46-4ca8-ac2a-155222a5294f" elementFormDefault="qualified">
    <xsd:import namespace="http://schemas.microsoft.com/office/2006/documentManagement/types"/>
    <xsd:import namespace="http://schemas.microsoft.com/office/infopath/2007/PartnerControls"/>
    <xsd:element name="Area_Lookup" ma:index="10" nillable="true" ma:displayName="Area" ma:list="{e7e4e534-2197-4201-94bf-d3de2880babe}" ma:internalName="Area_Lookup" ma:showField="Title" ma:web="843c9b0c-9a46-4ca8-ac2a-155222a529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gs_Lookup" ma:index="11" nillable="true" ma:displayName="Tags" ma:list="{0523195f-0e09-424e-8b78-f429897bb9ce}" ma:internalName="Tags_Lookup" ma:showField="Title" ma:web="843c9b0c-9a46-4ca8-ac2a-155222a529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6f857-f725-4bc6-908c-2cadec91447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Columna global de taxonomía" ma:hidden="true" ma:list="{27c73361-ffb4-462b-a1ee-83cd89bf0c49}" ma:internalName="TaxCatchAll" ma:showField="CatchAllData" ma:web="a516f857-f725-4bc6-908c-2cadec9144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Columna global de taxonomía1" ma:hidden="true" ma:list="{27c73361-ffb4-462b-a1ee-83cd89bf0c49}" ma:internalName="TaxCatchAllLabel" ma:readOnly="true" ma:showField="CatchAllDataLabel" ma:web="a516f857-f725-4bc6-908c-2cadec9144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utores_x0020_personas_x0020_CIER" ma:index="14" nillable="true" ma:displayName="Autores personas CIER" ma:internalName="Autores_x0020_personas_x0020_CIER">
      <xsd:simpleType>
        <xsd:restriction base="dms:Text">
          <xsd:maxLength value="255"/>
        </xsd:restriction>
      </xsd:simpleType>
    </xsd:element>
    <xsd:element name="Autores_x0020_empresariales_x0020_CIER" ma:index="15" nillable="true" ma:displayName="Autores empresariales CIER" ma:internalName="Autores_x0020_empresariales_x0020_CIER">
      <xsd:simpleType>
        <xsd:restriction base="dms:Text">
          <xsd:maxLength value="255"/>
        </xsd:restriction>
      </xsd:simpleType>
    </xsd:element>
    <xsd:element name="Origen_x0020_editorial_x0020_CIER" ma:index="16" nillable="true" ma:displayName="Origen editorial CIER" ma:internalName="Origen_x0020_editorial_x0020_CIER">
      <xsd:simpleType>
        <xsd:restriction base="dms:Text">
          <xsd:maxLength value="255"/>
        </xsd:restriction>
      </xsd:simpleType>
    </xsd:element>
    <xsd:element name="Fecha_x0020_documento_x0020_CIER" ma:index="17" nillable="true" ma:displayName="Fecha documento CIER" ma:format="DateOnly" ma:internalName="Fecha_x0020_documento_x0020_CIER">
      <xsd:simpleType>
        <xsd:restriction base="dms:DateTime"/>
      </xsd:simpleType>
    </xsd:element>
    <xsd:element name="Fecha_x0020_ingreso_x0020_documento_x0020_CIER" ma:index="18" nillable="true" ma:displayName="Fecha ingreso documento CIER" ma:format="DateOnly" ma:internalName="Fecha_x0020_ingreso_x0020_documento_x0020_CIER">
      <xsd:simpleType>
        <xsd:restriction base="dms:DateTime"/>
      </xsd:simpleType>
    </xsd:element>
    <xsd:element name="p6fce760650a4778a1ac03a5f3401268" ma:index="19" nillable="true" ma:taxonomy="true" ma:internalName="p6fce760650a4778a1ac03a5f3401268" ma:taxonomyFieldName="Pais_x0020_CIER" ma:displayName="Pais CIER" ma:default="" ma:fieldId="{96fce760-650a-4778-a1ac-03a5f3401268}" ma:taxonomyMulti="true" ma:sspId="3a29c702-faed-49a8-b3b1-3dd6edcede64" ma:termSetId="81df36c4-8f31-461e-a277-7d402910a4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5bf14ef2b746659e0e74d8fcd8057c" ma:index="21" nillable="true" ma:taxonomy="true" ma:internalName="g05bf14ef2b746659e0e74d8fcd8057c" ma:taxonomyFieldName="Idioma_x0020_CIER" ma:displayName="Idioma CIER" ma:default="" ma:fieldId="{005bf14e-f2b7-4665-9e0e-74d8fcd8057c}" ma:sspId="3a29c702-faed-49a8-b3b1-3dd6edcede64" ma:termSetId="82ef80f1-be82-446c-aaf6-138b79fa7b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racteristica_x0020_CIER" ma:index="23" nillable="true" ma:displayName="Caracteristica CIER" ma:internalName="Caracteristica_x0020_CIER">
      <xsd:simpleType>
        <xsd:restriction base="dms:Text">
          <xsd:maxLength value="255"/>
        </xsd:restriction>
      </xsd:simpleType>
    </xsd:element>
    <xsd:element name="Descripcion_x0020_CIER" ma:index="24" nillable="true" ma:displayName="Descripcion CIER" ma:internalName="Descripcion_x0020_CIER">
      <xsd:simpleType>
        <xsd:restriction base="dms:Note"/>
      </xsd:simpleType>
    </xsd:element>
    <xsd:element name="i8a2196965de4d4c8c4f7e4b2f92ad1c" ma:index="25" nillable="true" ma:taxonomy="true" ma:internalName="i8a2196965de4d4c8c4f7e4b2f92ad1c" ma:taxonomyFieldName="Descriptores_x0020_CIER" ma:displayName="Descriptores CIER" ma:default="" ma:fieldId="{28a21969-65de-4d4c-8c4f-7e4b2f92ad1c}" ma:taxonomyMulti="true" ma:sspId="3a29c702-faed-49a8-b3b1-3dd6edcede64" ma:termSetId="be2b0372-df69-4be2-8ebd-99f2399efdd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c299561128941688612ac6422c16d9e" ma:index="27" nillable="true" ma:taxonomy="true" ma:internalName="ec299561128941688612ac6422c16d9e" ma:taxonomyFieldName="Negocio_x0020_del_x0020_Sector_x0020_CIER" ma:displayName="Negocio del Sector CIER" ma:default="" ma:fieldId="{ec299561-1289-4168-8612-ac6422c16d9e}" ma:taxonomyMulti="true" ma:sspId="3a29c702-faed-49a8-b3b1-3dd6edcede64" ma:termSetId="7f75b109-23c0-4237-9fa9-63e4e71efe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77b0d3dda74f0b84c350bdeb72b2f5" ma:index="29" nillable="true" ma:taxonomy="true" ma:internalName="g277b0d3dda74f0b84c350bdeb72b2f5" ma:taxonomyFieldName="Subarea_x0020_de_x0020_negocio_x0020_CIER" ma:displayName="Subarea de negocio CIER" ma:default="" ma:fieldId="{0277b0d3-dda7-4f0b-84c3-50bdeb72b2f5}" ma:taxonomyMulti="true" ma:sspId="3a29c702-faed-49a8-b3b1-3dd6edcede64" ma:termSetId="bafddefc-d0dc-4398-b32e-a4a1d66a15d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o9a68cad074f4578b7ee83cbad64fd25" ma:index="31" nillable="true" ma:taxonomy="true" ma:internalName="o9a68cad074f4578b7ee83cbad64fd25" ma:taxonomyFieldName="Plataforma_x0020_CIER" ma:displayName="Plataforma CIER" ma:default="" ma:fieldId="{89a68cad-074f-4578-b7ee-83cbad64fd25}" ma:taxonomyMulti="true" ma:sspId="3a29c702-faed-49a8-b3b1-3dd6edcede64" ma:termSetId="1605320d-8ff2-4d9b-af35-5f7b441eb73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8227f18a4104c3a8138066170411a14" ma:index="33" nillable="true" ma:taxonomy="true" ma:internalName="a8227f18a4104c3a8138066170411a14" ma:taxonomyFieldName="Subplataforma_x0020_CIER" ma:displayName="Subplataforma CIER" ma:default="" ma:fieldId="{a8227f18-a410-4c3a-8138-066170411a14}" ma:taxonomyMulti="true" ma:sspId="3a29c702-faed-49a8-b3b1-3dd6edcede64" ma:termSetId="524f337f-ec08-480a-9452-f009e8f437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vento_x0020_nombre_x0020_CIER" ma:index="35" nillable="true" ma:displayName="Evento nombre CIER" ma:internalName="Evento_x0020_nombre_x0020_CIER">
      <xsd:simpleType>
        <xsd:restriction base="dms:Text">
          <xsd:maxLength value="255"/>
        </xsd:restriction>
      </xsd:simpleType>
    </xsd:element>
    <xsd:element name="Evento_x0020_numero_x0020_CIER" ma:index="36" nillable="true" ma:displayName="Evento numero CIER" ma:internalName="Evento_x0020_numero_x0020_CIER">
      <xsd:simpleType>
        <xsd:restriction base="dms:Text">
          <xsd:maxLength value="255"/>
        </xsd:restriction>
      </xsd:simpleType>
    </xsd:element>
    <xsd:element name="Evento_x0020_fecha_x0020_CIER" ma:index="37" nillable="true" ma:displayName="Evento fecha CIER" ma:format="DateOnly" ma:internalName="Evento_x0020_fecha_x0020_CIER">
      <xsd:simpleType>
        <xsd:restriction base="dms:DateTime"/>
      </xsd:simpleType>
    </xsd:element>
    <xsd:element name="Evento_x0020_lugar_x0020_CIER" ma:index="38" nillable="true" ma:displayName="Evento lugar CIER" ma:internalName="Evento_x0020_lugar_x0020_CIER">
      <xsd:simpleType>
        <xsd:restriction base="dms:Text">
          <xsd:maxLength value="255"/>
        </xsd:restriction>
      </xsd:simpleType>
    </xsd:element>
    <xsd:element name="Cantidad_x0020_Vendidos_x0020_CIER" ma:index="39" nillable="true" ma:displayName="Cantidad Vendidos CIER" ma:decimals="0" ma:internalName="Cantidad_x0020_Vendidos_x0020_CIER">
      <xsd:simpleType>
        <xsd:restriction base="dms:Number"/>
      </xsd:simpleType>
    </xsd:element>
    <xsd:element name="Imagen_x0020_Presentacion_x0020_CIER" ma:index="40" nillable="true" ma:displayName="Imagen Presentacion CIER" ma:format="Hyperlink" ma:internalName="Imagen_x0020_Presentacion_x0020_CI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recio_x0020_CIER" ma:index="41" nillable="true" ma:displayName="Precio CIER" ma:decimals="2" ma:internalName="Precio_x0020_CIER">
      <xsd:simpleType>
        <xsd:restriction base="dms:Number"/>
      </xsd:simpleType>
    </xsd:element>
    <xsd:element name="CantidadDescargasCIER" ma:index="42" nillable="true" ma:displayName="CantidadDescargasCIER" ma:decimals="0" ma:internalName="CantidadDescargasCIER" ma:readOnly="false">
      <xsd:simpleType>
        <xsd:restriction base="dms:Number"/>
      </xsd:simpleType>
    </xsd:element>
    <xsd:element name="CantidadVisualizacionesCIER" ma:index="43" nillable="true" ma:displayName="CantidadVisualizacionesCIER" ma:decimals="0" ma:internalName="CantidadVisualizacionesCIER" ma:readOnly="false">
      <xsd:simpleType>
        <xsd:restriction base="dms:Number"/>
      </xsd:simpleType>
    </xsd:element>
    <xsd:element name="Evento_x0020_Link_x0020_CIER" ma:index="44" nillable="true" ma:displayName="Evento Link CIER" ma:format="Hyperlink" ma:internalName="Evento_x0020_Link_x0020_CI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ipo_x0020_documento_x0020_CIER" ma:index="45" nillable="true" ma:displayName="Tipo documento CIER" ma:format="Dropdown" ma:internalName="Tipo_x0020_documento_x0020_CIER">
      <xsd:simpleType>
        <xsd:restriction base="dms:Choice">
          <xsd:enumeration value="Antecedente"/>
          <xsd:enumeration value="Fi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_Lookup xmlns="843c9b0c-9a46-4ca8-ac2a-155222a5294f">
      <Value>137</Value>
      <Value>146</Value>
      <Value>166</Value>
    </Tags_Lookup>
    <TaxCatchAll xmlns="a516f857-f725-4bc6-908c-2cadec914471">
      <Value>235</Value>
      <Value>234</Value>
      <Value>26</Value>
      <Value>60</Value>
      <Value>25</Value>
      <Value>24</Value>
      <Value>1</Value>
    </TaxCatchAll>
    <Area_Lookup xmlns="843c9b0c-9a46-4ca8-ac2a-155222a5294f">
      <Value>2</Value>
    </Area_Lookup>
    <Restringido xmlns="27339639-029a-4491-9c5a-cbbfb2bfa76f">true</Restringido>
    <Descripcion_Ponencias xmlns="27339639-029a-4491-9c5a-cbbfb2bfa76f">19 p.</Descripcion_Ponencias>
    <Fecha_Ponencias xmlns="27339639-029a-4491-9c5a-cbbfb2bfa76f" xsi:nil="true"/>
    <CantidadDescargasCIER xmlns="a516f857-f725-4bc6-908c-2cadec914471">2</CantidadDescargasCIER>
    <Cantidad_x0020_Vendidos_x0020_CIER xmlns="a516f857-f725-4bc6-908c-2cadec914471" xsi:nil="true"/>
    <Autores_x0020_empresariales_x0020_CIER xmlns="a516f857-f725-4bc6-908c-2cadec914471">Empresa de Energía de Bogotá S.A. ESP</Autores_x0020_empresariales_x0020_CIER>
    <Evento_x0020_lugar_x0020_CIER xmlns="a516f857-f725-4bc6-908c-2cadec914471">Medellín, Colombia</Evento_x0020_lugar_x0020_CIER>
    <CantidadVisualizacionesCIER xmlns="a516f857-f725-4bc6-908c-2cadec914471">643</CantidadVisualizacionesCIER>
    <i8a2196965de4d4c8c4f7e4b2f92ad1c xmlns="a516f857-f725-4bc6-908c-2cadec91447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Condensadores</TermName>
          <TermId xmlns="http://schemas.microsoft.com/office/infopath/2007/PartnerControls">66762272-f5dc-4b9d-98b9-362e6ba5504c</TermId>
        </TermInfo>
        <TermInfo xmlns="http://schemas.microsoft.com/office/infopath/2007/PartnerControls">
          <TermName xmlns="http://schemas.microsoft.com/office/infopath/2007/PartnerControls">Bancos de condensadores</TermName>
          <TermId xmlns="http://schemas.microsoft.com/office/infopath/2007/PartnerControls">4cb0dbe8-1020-45d9-8590-3d0498d2f1de</TermId>
        </TermInfo>
        <TermInfo xmlns="http://schemas.microsoft.com/office/infopath/2007/PartnerControls">
          <TermName xmlns="http://schemas.microsoft.com/office/infopath/2007/PartnerControls">Transmisión</TermName>
          <TermId xmlns="http://schemas.microsoft.com/office/infopath/2007/PartnerControls">18dfbe9d-78d3-4468-b20b-67bc3d26b5c3</TermId>
        </TermInfo>
      </Terms>
    </i8a2196965de4d4c8c4f7e4b2f92ad1c>
    <Evento_x0020_numero_x0020_CIER xmlns="a516f857-f725-4bc6-908c-2cadec914471">V</Evento_x0020_numero_x0020_CIER>
    <g05bf14ef2b746659e0e74d8fcd8057c xmlns="a516f857-f725-4bc6-908c-2cadec914471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Español</TermName>
          <TermId xmlns="http://schemas.microsoft.com/office/infopath/2007/PartnerControls">196674d3-f8fc-43d8-8728-41364dc73ef9</TermId>
        </TermInfo>
      </Terms>
    </g05bf14ef2b746659e0e74d8fcd8057c>
    <Descripcion_x0020_CIER xmlns="a516f857-f725-4bc6-908c-2cadec914471">&lt;div class="ExternalClass408CD5DE4F1F4281A8BF0996E952BE02"&gt;&lt;div&gt;&lt;p&gt;&lt;strong&gt;Montaño Mejía, Félix Humberto&lt;/strong&gt;&lt;br&gt;&lt;/p&gt;&lt;p&gt;&lt;strong&gt;Empresa de Energía de Bogotá S.A. ESP​&lt;/strong&gt;&lt;/p&gt;&lt;/div&gt;&lt;p&gt;​En este documento se describen los principales aspectos considerados para el rediseño de un banco de compensación capacitiva de 75 MVAR a 115 kV.&amp;#160;&amp;#160;&lt;/p&gt;&lt;/div&gt;</Descripcion_x0020_CIER>
    <o9a68cad074f4578b7ee83cbad64fd25 xmlns="a516f857-f725-4bc6-908c-2cadec914471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Infraestructura de Red y Operación Transmisión</TermName>
          <TermId xmlns="http://schemas.microsoft.com/office/infopath/2007/PartnerControls">423f17ff-60a8-4690-8a39-e4d6da685172</TermId>
        </TermInfo>
      </Terms>
    </o9a68cad074f4578b7ee83cbad64fd25>
    <Evento_x0020_fecha_x0020_CIER xmlns="a516f857-f725-4bc6-908c-2cadec914471">2017-12-01T02:00:00+00:00</Evento_x0020_fecha_x0020_CIER>
    <Evento_x0020_Link_x0020_CIER xmlns="a516f857-f725-4bc6-908c-2cadec914471">
      <Url>http://cier-shp13:8181/es-uy/Paginas/Congreso-CIER-2017.aspx</Url>
      <Description>http://www.cier.org/es-uy/Paginas/Congreso-CIER-2017.aspx</Description>
    </Evento_x0020_Link_x0020_CIER>
    <ec299561128941688612ac6422c16d9e xmlns="a516f857-f725-4bc6-908c-2cadec914471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Transmisión</TermName>
          <TermId xmlns="http://schemas.microsoft.com/office/infopath/2007/PartnerControls">3fae19f2-8a0a-4911-98b9-923a2be55fc2</TermId>
        </TermInfo>
      </Terms>
    </ec299561128941688612ac6422c16d9e>
    <Origen_x0020_editorial_x0020_CIER xmlns="a516f857-f725-4bc6-908c-2cadec914471">COCIER</Origen_x0020_editorial_x0020_CIER>
    <p6fce760650a4778a1ac03a5f3401268 xmlns="a516f857-f725-4bc6-908c-2cadec91447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Colombia</TermName>
          <TermId xmlns="http://schemas.microsoft.com/office/infopath/2007/PartnerControls">332dde81-2ec3-41f3-86a7-52068f11e34d</TermId>
        </TermInfo>
      </Terms>
    </p6fce760650a4778a1ac03a5f3401268>
    <g277b0d3dda74f0b84c350bdeb72b2f5 xmlns="a516f857-f725-4bc6-908c-2cadec914471">
      <Terms xmlns="http://schemas.microsoft.com/office/infopath/2007/PartnerControls"/>
    </g277b0d3dda74f0b84c350bdeb72b2f5>
    <Imagen_x0020_Presentacion_x0020_CIER xmlns="a516f857-f725-4bc6-908c-2cadec914471">
      <Url>http://cier-shp13:8181/es-uy/PublishingImages/Imágenes_documentos_hub/imagen_ponencia2.jpg</Url>
      <Description>http://www.cier.org/es-uy/PublishingImages/Im%C3%A1genes_documentos_hub/imagen_ponencia2.jpg</Description>
    </Imagen_x0020_Presentacion_x0020_CIER>
    <Autores_x0020_personas_x0020_CIER xmlns="a516f857-f725-4bc6-908c-2cadec914471">Montaño Mejía, Félix Humberto</Autores_x0020_personas_x0020_CIER>
    <Fecha_x0020_ingreso_x0020_documento_x0020_CIER xmlns="a516f857-f725-4bc6-908c-2cadec914471">2018-08-28T03:00:00+00:00</Fecha_x0020_ingreso_x0020_documento_x0020_CIER>
    <Precio_x0020_CIER xmlns="a516f857-f725-4bc6-908c-2cadec914471">0</Precio_x0020_CIER>
    <Tipo_x0020_documento_x0020_CIER xmlns="a516f857-f725-4bc6-908c-2cadec914471">Final</Tipo_x0020_documento_x0020_CIER>
    <Fecha_x0020_documento_x0020_CIER xmlns="a516f857-f725-4bc6-908c-2cadec914471">2017-08-08T03:00:00+00:00</Fecha_x0020_documento_x0020_CIER>
    <a8227f18a4104c3a8138066170411a14 xmlns="a516f857-f725-4bc6-908c-2cadec914471">
      <Terms xmlns="http://schemas.microsoft.com/office/infopath/2007/PartnerControls"/>
    </a8227f18a4104c3a8138066170411a14>
    <Caracteristica_x0020_CIER xmlns="a516f857-f725-4bc6-908c-2cadec914471">Ponencia</Caracteristica_x0020_CIER>
    <Evento_x0020_nombre_x0020_CIER xmlns="a516f857-f725-4bc6-908c-2cadec914471">Congreso CIER de la Energía </Evento_x0020_nombre_x0020_CIER>
  </documentManagement>
</p:properties>
</file>

<file path=customXml/itemProps1.xml><?xml version="1.0" encoding="utf-8"?>
<ds:datastoreItem xmlns:ds="http://schemas.openxmlformats.org/officeDocument/2006/customXml" ds:itemID="{35BB4BCB-7AFA-47C0-B431-B6F8A86C08E1}"/>
</file>

<file path=customXml/itemProps2.xml><?xml version="1.0" encoding="utf-8"?>
<ds:datastoreItem xmlns:ds="http://schemas.openxmlformats.org/officeDocument/2006/customXml" ds:itemID="{F14612C8-6686-4E7F-910E-7BA7DFB2D38E}"/>
</file>

<file path=customXml/itemProps3.xml><?xml version="1.0" encoding="utf-8"?>
<ds:datastoreItem xmlns:ds="http://schemas.openxmlformats.org/officeDocument/2006/customXml" ds:itemID="{62C7EB3C-6C8F-42E2-B6C3-1A24F5582A57}"/>
</file>

<file path=docProps/app.xml><?xml version="1.0" encoding="utf-8"?>
<Properties xmlns="http://schemas.openxmlformats.org/officeDocument/2006/extended-properties" xmlns:vt="http://schemas.openxmlformats.org/officeDocument/2006/docPropsVTypes">
  <TotalTime>11827</TotalTime>
  <Words>969</Words>
  <Application>Microsoft Office PowerPoint</Application>
  <PresentationFormat>Personalizado</PresentationFormat>
  <Paragraphs>241</Paragraphs>
  <Slides>19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COCIER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 activos con componentes capacitivas</dc:title>
  <dc:creator>COCIER - Comité Colombiano de la CIER</dc:creator>
  <cp:lastModifiedBy>Felix Humberto Montaño Mejia</cp:lastModifiedBy>
  <cp:revision>132</cp:revision>
  <dcterms:created xsi:type="dcterms:W3CDTF">2017-10-09T20:24:11Z</dcterms:created>
  <dcterms:modified xsi:type="dcterms:W3CDTF">2017-11-16T16:21:50Z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0x010100B041F826BDDF481385B3312C36ED6ED9003A9C9D06DAF54F46871927402CDB931800D184DDCB7FF93C4199E29B511A66F321</vt:lpwstr>
  </property>
  <property fmtid="{D5CDD505-2E9C-101B-9397-08002B2CF9AE}" pid="3" name="VariationsItemGroupID">
    <vt:lpwstr>56c2f294-b3f6-4062-9b79-ad1aee693d70</vt:lpwstr>
  </property>
  <property fmtid="{D5CDD505-2E9C-101B-9397-08002B2CF9AE}" pid="4" name="Descriptores CIER">
    <vt:lpwstr>234;#Condensadores|66762272-f5dc-4b9d-98b9-362e6ba5504c;#235;#Bancos de condensadores|4cb0dbe8-1020-45d9-8590-3d0498d2f1de;#24;#Transmisión|18dfbe9d-78d3-4468-b20b-67bc3d26b5c3</vt:lpwstr>
  </property>
  <property fmtid="{D5CDD505-2E9C-101B-9397-08002B2CF9AE}" pid="6" name="RatedBy">
    <vt:lpwstr/>
  </property>
  <property fmtid="{D5CDD505-2E9C-101B-9397-08002B2CF9AE}" pid="7" name="Plataforma CIER">
    <vt:lpwstr>26;#Infraestructura de Red y Operación Transmisión|423f17ff-60a8-4690-8a39-e4d6da685172</vt:lpwstr>
  </property>
  <property fmtid="{D5CDD505-2E9C-101B-9397-08002B2CF9AE}" pid="8" name="Pais CIER">
    <vt:lpwstr>60;#Colombia|332dde81-2ec3-41f3-86a7-52068f11e34d</vt:lpwstr>
  </property>
  <property fmtid="{D5CDD505-2E9C-101B-9397-08002B2CF9AE}" pid="9" name="Subplataforma CIER">
    <vt:lpwstr/>
  </property>
  <property fmtid="{D5CDD505-2E9C-101B-9397-08002B2CF9AE}" pid="11" name="LikedBy">
    <vt:lpwstr/>
  </property>
  <property fmtid="{D5CDD505-2E9C-101B-9397-08002B2CF9AE}" pid="12" name="Negocio del Sector CIER">
    <vt:lpwstr>25;#Transmisión|3fae19f2-8a0a-4911-98b9-923a2be55fc2</vt:lpwstr>
  </property>
  <property fmtid="{D5CDD505-2E9C-101B-9397-08002B2CF9AE}" pid="13" name="Subarea de negocio CIER">
    <vt:lpwstr/>
  </property>
  <property fmtid="{D5CDD505-2E9C-101B-9397-08002B2CF9AE}" pid="14" name="Idioma CIER">
    <vt:lpwstr>1;#Español|196674d3-f8fc-43d8-8728-41364dc73ef9</vt:lpwstr>
  </property>
  <property fmtid="{D5CDD505-2E9C-101B-9397-08002B2CF9AE}" pid="16" name="Ratings">
    <vt:lpwstr/>
  </property>
</Properties>
</file>